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CEB119DA-03AB-4F9B-AAF0-F6519D623B20}" type="slidenum">
              <a:rPr lang="en-AU" smtClean="0"/>
              <a:t>‹#›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10949BC-AF3A-4BC8-9774-4B9B1BCC2D70}" type="datetimeFigureOut">
              <a:rPr lang="en-AU" smtClean="0"/>
              <a:t>6/12/2012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err="1" smtClean="0"/>
              <a:t>Pensinyalan</a:t>
            </a:r>
            <a:r>
              <a:rPr lang="en-AU" dirty="0" smtClean="0"/>
              <a:t> (2)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err="1" smtClean="0"/>
              <a:t>Perbandingan</a:t>
            </a:r>
            <a:r>
              <a:rPr lang="en-AU" dirty="0" smtClean="0"/>
              <a:t> </a:t>
            </a:r>
            <a:r>
              <a:rPr lang="en-AU" dirty="0" err="1" smtClean="0"/>
              <a:t>antara</a:t>
            </a:r>
            <a:r>
              <a:rPr lang="en-AU" dirty="0" smtClean="0"/>
              <a:t> </a:t>
            </a:r>
            <a:r>
              <a:rPr lang="en-AU" dirty="0" err="1"/>
              <a:t>s</a:t>
            </a:r>
            <a:r>
              <a:rPr lang="en-AU" dirty="0" err="1" smtClean="0"/>
              <a:t>inyal</a:t>
            </a:r>
            <a:r>
              <a:rPr lang="en-AU" dirty="0" smtClean="0"/>
              <a:t> </a:t>
            </a:r>
            <a:r>
              <a:rPr lang="en-AU" dirty="0" err="1" smtClean="0"/>
              <a:t>analog</a:t>
            </a:r>
            <a:r>
              <a:rPr lang="en-AU" dirty="0" smtClean="0"/>
              <a:t> </a:t>
            </a:r>
            <a:r>
              <a:rPr lang="en-AU" dirty="0" err="1" smtClean="0"/>
              <a:t>dan</a:t>
            </a:r>
            <a:r>
              <a:rPr lang="en-AU" dirty="0" smtClean="0"/>
              <a:t> digital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3651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0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017712" cy="617537"/>
          </a:xfrm>
          <a:prstGeom prst="rect">
            <a:avLst/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Example 9</a:t>
            </a:r>
          </a:p>
        </p:txBody>
      </p:sp>
      <p:sp>
        <p:nvSpPr>
          <p:cNvPr id="427011" name="Rectangle 3"/>
          <p:cNvSpPr>
            <a:spLocks noChangeArrowheads="1"/>
          </p:cNvSpPr>
          <p:nvPr/>
        </p:nvSpPr>
        <p:spPr bwMode="auto">
          <a:xfrm>
            <a:off x="152400" y="9906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Consider an extremely noisy channel in which the value of the signal-to-noise ratio is almost zero. In other words, the noise is so strong that the signal is faint. For this channel the capacity is calculated as</a:t>
            </a:r>
          </a:p>
        </p:txBody>
      </p:sp>
      <p:sp>
        <p:nvSpPr>
          <p:cNvPr id="427013" name="Rectangle 5"/>
          <p:cNvSpPr>
            <a:spLocks noChangeArrowheads="1"/>
          </p:cNvSpPr>
          <p:nvPr/>
        </p:nvSpPr>
        <p:spPr bwMode="auto">
          <a:xfrm>
            <a:off x="228600" y="3379788"/>
            <a:ext cx="8382000" cy="13731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700"/>
              </a:spcBef>
              <a:spcAft>
                <a:spcPts val="600"/>
              </a:spcAft>
            </a:pPr>
            <a:r>
              <a:rPr lang="en-AU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= B log</a:t>
            </a:r>
            <a:r>
              <a:rPr lang="en-AU" sz="2800" b="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AU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 + SNR) = B log</a:t>
            </a:r>
            <a:r>
              <a:rPr lang="en-AU" sz="2800" b="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AU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 + 0)</a:t>
            </a:r>
            <a:r>
              <a:rPr lang="en-US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 B log</a:t>
            </a:r>
            <a:r>
              <a:rPr lang="en-US" sz="2800" b="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(1) = B 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0 = 0</a:t>
            </a:r>
            <a:endParaRPr lang="en-US" sz="2800" b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580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220912" cy="617537"/>
          </a:xfrm>
          <a:prstGeom prst="rect">
            <a:avLst/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Example 10</a:t>
            </a:r>
          </a:p>
        </p:txBody>
      </p:sp>
      <p:sp>
        <p:nvSpPr>
          <p:cNvPr id="428035" name="Rectangle 3"/>
          <p:cNvSpPr>
            <a:spLocks noChangeArrowheads="1"/>
          </p:cNvSpPr>
          <p:nvPr/>
        </p:nvSpPr>
        <p:spPr bwMode="auto">
          <a:xfrm>
            <a:off x="152400" y="990600"/>
            <a:ext cx="8458200" cy="222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We can calculate the theoretical highest bit rate of a regular telephone line. A telephone line normally has a bandwidth of 3000 Hz (300 Hz to 3300 Hz). The signal-to-noise ratio is usually 3162. For this channel the capacity is calculated as</a:t>
            </a:r>
          </a:p>
        </p:txBody>
      </p:sp>
      <p:sp>
        <p:nvSpPr>
          <p:cNvPr id="428037" name="Rectangle 5"/>
          <p:cNvSpPr>
            <a:spLocks noChangeArrowheads="1"/>
          </p:cNvSpPr>
          <p:nvPr/>
        </p:nvSpPr>
        <p:spPr bwMode="auto">
          <a:xfrm>
            <a:off x="228600" y="3917950"/>
            <a:ext cx="8382000" cy="14620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700"/>
              </a:spcBef>
            </a:pPr>
            <a:r>
              <a:rPr lang="en-AU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= B log</a:t>
            </a:r>
            <a:r>
              <a:rPr lang="en-AU" sz="2800" b="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AU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 + SNR) = 3000 log</a:t>
            </a:r>
            <a:r>
              <a:rPr lang="en-AU" sz="2800" b="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AU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 + 3162) </a:t>
            </a:r>
            <a:r>
              <a:rPr lang="en-US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/>
            </a:r>
            <a:br>
              <a:rPr lang="en-US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= 3000 log</a:t>
            </a:r>
            <a:r>
              <a:rPr lang="en-US" sz="2800" b="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(3163)</a:t>
            </a:r>
          </a:p>
          <a:p>
            <a:pPr algn="ctr" eaLnBrk="1" hangingPunct="1">
              <a:spcBef>
                <a:spcPts val="700"/>
              </a:spcBef>
              <a:spcAft>
                <a:spcPts val="600"/>
              </a:spcAft>
            </a:pP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= 3000 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11.62 = 34,860 bps</a:t>
            </a:r>
            <a:endParaRPr lang="en-US" sz="28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173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220912" cy="617537"/>
          </a:xfrm>
          <a:prstGeom prst="rect">
            <a:avLst/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Example 11</a:t>
            </a:r>
          </a:p>
        </p:txBody>
      </p:sp>
      <p:sp>
        <p:nvSpPr>
          <p:cNvPr id="429059" name="Rectangle 3"/>
          <p:cNvSpPr>
            <a:spLocks noChangeArrowheads="1"/>
          </p:cNvSpPr>
          <p:nvPr/>
        </p:nvSpPr>
        <p:spPr bwMode="auto">
          <a:xfrm>
            <a:off x="152400" y="9906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We have a channel with a 1 MHz bandwidth. The SNR for this channel is 63; what is the appropriate bit rate and signal level?</a:t>
            </a:r>
          </a:p>
        </p:txBody>
      </p:sp>
      <p:sp>
        <p:nvSpPr>
          <p:cNvPr id="429060" name="Text Box 4"/>
          <p:cNvSpPr txBox="1">
            <a:spLocks noChangeArrowheads="1"/>
          </p:cNvSpPr>
          <p:nvPr/>
        </p:nvSpPr>
        <p:spPr bwMode="auto">
          <a:xfrm>
            <a:off x="228600" y="2528888"/>
            <a:ext cx="1665288" cy="617537"/>
          </a:xfrm>
          <a:prstGeom prst="rect">
            <a:avLst/>
          </a:prstGeom>
          <a:solidFill>
            <a:schemeClr val="bg2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Solution</a:t>
            </a:r>
          </a:p>
        </p:txBody>
      </p:sp>
      <p:sp>
        <p:nvSpPr>
          <p:cNvPr id="429061" name="Rectangle 5"/>
          <p:cNvSpPr>
            <a:spLocks noChangeArrowheads="1"/>
          </p:cNvSpPr>
          <p:nvPr/>
        </p:nvSpPr>
        <p:spPr bwMode="auto">
          <a:xfrm>
            <a:off x="304800" y="4419600"/>
            <a:ext cx="8458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 = B log</a:t>
            </a:r>
            <a:r>
              <a:rPr lang="en-AU" sz="240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 + SNR) = 10</a:t>
            </a:r>
            <a:r>
              <a:rPr lang="en-AU" sz="2400" baseline="30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log</a:t>
            </a:r>
            <a:r>
              <a:rPr lang="en-AU" sz="240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 + 63) = 10</a:t>
            </a:r>
            <a:r>
              <a:rPr lang="en-AU" sz="2400" baseline="30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6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log</a:t>
            </a:r>
            <a:r>
              <a:rPr lang="en-AU" sz="240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(64) = 6 Mbps</a:t>
            </a:r>
            <a:endParaRPr lang="en-US" sz="24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29064" name="Rectangle 8"/>
          <p:cNvSpPr>
            <a:spLocks noChangeArrowheads="1"/>
          </p:cNvSpPr>
          <p:nvPr/>
        </p:nvSpPr>
        <p:spPr bwMode="auto">
          <a:xfrm>
            <a:off x="304800" y="4921250"/>
            <a:ext cx="7253288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800" b="0"/>
              <a:t>Then we use the Nyquist formula to find the </a:t>
            </a:r>
          </a:p>
          <a:p>
            <a:r>
              <a:rPr lang="en-US" sz="2800" b="0"/>
              <a:t>number of signal levels. </a:t>
            </a:r>
          </a:p>
        </p:txBody>
      </p:sp>
      <p:sp>
        <p:nvSpPr>
          <p:cNvPr id="429066" name="Rectangle 10"/>
          <p:cNvSpPr>
            <a:spLocks noChangeArrowheads="1"/>
          </p:cNvSpPr>
          <p:nvPr/>
        </p:nvSpPr>
        <p:spPr bwMode="auto">
          <a:xfrm>
            <a:off x="1981200" y="5868988"/>
            <a:ext cx="5208588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4 Mbps = 2 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Symbol" pitchFamily="18" charset="2"/>
              </a:rPr>
              <a:t>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1 MHz 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Symbol" pitchFamily="18" charset="2"/>
              </a:rPr>
              <a:t>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log</a:t>
            </a:r>
            <a:r>
              <a:rPr lang="en-AU" sz="240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AU" sz="24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AU" sz="2400" i="1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</a:t>
            </a:r>
            <a:r>
              <a:rPr lang="en-US" sz="24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</a:t>
            </a:r>
            <a:r>
              <a:rPr lang="en-US" sz="24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Wingdings" pitchFamily="2" charset="2"/>
              </a:rPr>
              <a:t>  L = 4</a:t>
            </a:r>
            <a:endParaRPr lang="en-US" sz="2400" i="1" noProof="1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429067" name="Rectangle 11"/>
          <p:cNvSpPr>
            <a:spLocks noChangeArrowheads="1"/>
          </p:cNvSpPr>
          <p:nvPr/>
        </p:nvSpPr>
        <p:spPr bwMode="auto">
          <a:xfrm>
            <a:off x="304800" y="3429000"/>
            <a:ext cx="8382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First, we use the Shannon formula to find our upper limit.</a:t>
            </a:r>
          </a:p>
        </p:txBody>
      </p:sp>
    </p:spTree>
    <p:extLst>
      <p:ext uri="{BB962C8B-B14F-4D97-AF65-F5344CB8AC3E}">
        <p14:creationId xmlns:p14="http://schemas.microsoft.com/office/powerpoint/2010/main" val="73973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6898" name="Group 2"/>
          <p:cNvGrpSpPr>
            <a:grpSpLocks/>
          </p:cNvGrpSpPr>
          <p:nvPr/>
        </p:nvGrpSpPr>
        <p:grpSpPr bwMode="auto">
          <a:xfrm>
            <a:off x="0" y="0"/>
            <a:ext cx="8686800" cy="6553200"/>
            <a:chOff x="0" y="96"/>
            <a:chExt cx="5472" cy="3840"/>
          </a:xfrm>
        </p:grpSpPr>
        <p:sp>
          <p:nvSpPr>
            <p:cNvPr id="336899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6900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007 w 1000"/>
                <a:gd name="T3" fmla="*/ 0 h 1000"/>
                <a:gd name="T4" fmla="*/ 6508 w 1000"/>
                <a:gd name="T5" fmla="*/ 500 h 1000"/>
                <a:gd name="T6" fmla="*/ 6008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007" y="0"/>
                  </a:lnTo>
                  <a:cubicBezTo>
                    <a:pt x="6284" y="0"/>
                    <a:pt x="6508" y="223"/>
                    <a:pt x="6508" y="500"/>
                  </a:cubicBezTo>
                  <a:cubicBezTo>
                    <a:pt x="6508" y="776"/>
                    <a:pt x="6284" y="999"/>
                    <a:pt x="6008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6901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36902" name="Text Box 6"/>
          <p:cNvSpPr txBox="1">
            <a:spLocks noChangeArrowheads="1"/>
          </p:cNvSpPr>
          <p:nvPr/>
        </p:nvSpPr>
        <p:spPr bwMode="auto">
          <a:xfrm>
            <a:off x="228600" y="304800"/>
            <a:ext cx="7497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3.6   Transmission Impairment</a:t>
            </a:r>
          </a:p>
        </p:txBody>
      </p:sp>
      <p:sp>
        <p:nvSpPr>
          <p:cNvPr id="336908" name="Rectangle 12"/>
          <p:cNvSpPr>
            <a:spLocks noChangeArrowheads="1"/>
          </p:cNvSpPr>
          <p:nvPr/>
        </p:nvSpPr>
        <p:spPr bwMode="auto">
          <a:xfrm>
            <a:off x="914400" y="2209800"/>
            <a:ext cx="45720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i="1">
                <a:latin typeface="Times New Roman" pitchFamily="18" charset="0"/>
              </a:rPr>
              <a:t>Attenuation</a:t>
            </a:r>
          </a:p>
          <a:p>
            <a:endParaRPr lang="en-US" sz="4000" i="1">
              <a:latin typeface="Times New Roman" pitchFamily="18" charset="0"/>
            </a:endParaRPr>
          </a:p>
          <a:p>
            <a:r>
              <a:rPr lang="en-US" sz="4000" i="1">
                <a:latin typeface="Times New Roman" pitchFamily="18" charset="0"/>
              </a:rPr>
              <a:t>Distortion</a:t>
            </a:r>
          </a:p>
          <a:p>
            <a:endParaRPr lang="en-US" sz="4000" i="1">
              <a:latin typeface="Times New Roman" pitchFamily="18" charset="0"/>
            </a:endParaRPr>
          </a:p>
          <a:p>
            <a:r>
              <a:rPr lang="en-US" sz="4000" i="1">
                <a:latin typeface="Times New Roman" pitchFamily="18" charset="0"/>
              </a:rPr>
              <a:t>Noise</a:t>
            </a:r>
          </a:p>
        </p:txBody>
      </p:sp>
    </p:spTree>
    <p:extLst>
      <p:ext uri="{BB962C8B-B14F-4D97-AF65-F5344CB8AC3E}">
        <p14:creationId xmlns:p14="http://schemas.microsoft.com/office/powerpoint/2010/main" val="247133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36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369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369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Figure 3.20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en-US" altLang="en-US" i="1">
                <a:latin typeface="Times New Roman" pitchFamily="18" charset="0"/>
              </a:rPr>
              <a:t>Impairment types</a:t>
            </a:r>
          </a:p>
        </p:txBody>
      </p:sp>
      <p:sp>
        <p:nvSpPr>
          <p:cNvPr id="357379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7380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7381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7382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7383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7384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7385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35738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2505075"/>
            <a:ext cx="7524750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33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Figure 3.21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en-US" altLang="en-US" i="1">
                <a:latin typeface="Times New Roman" pitchFamily="18" charset="0"/>
              </a:rPr>
              <a:t>Attenuation</a:t>
            </a:r>
          </a:p>
        </p:txBody>
      </p:sp>
      <p:sp>
        <p:nvSpPr>
          <p:cNvPr id="358403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8404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8405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8406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8407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8408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8409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35841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2286000"/>
            <a:ext cx="7423150" cy="267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356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220912" cy="617537"/>
          </a:xfrm>
          <a:prstGeom prst="rect">
            <a:avLst/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Example 12</a:t>
            </a:r>
          </a:p>
        </p:txBody>
      </p:sp>
      <p:sp>
        <p:nvSpPr>
          <p:cNvPr id="435203" name="Rectangle 3"/>
          <p:cNvSpPr>
            <a:spLocks noChangeArrowheads="1"/>
          </p:cNvSpPr>
          <p:nvPr/>
        </p:nvSpPr>
        <p:spPr bwMode="auto">
          <a:xfrm>
            <a:off x="152400" y="9906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Imagine a signal travels through a transmission medium and its power is reduced to half. This means that P2 = 1/2 P1. In this case, the attenuation (loss of power) can be calculated as</a:t>
            </a:r>
          </a:p>
        </p:txBody>
      </p:sp>
      <p:sp>
        <p:nvSpPr>
          <p:cNvPr id="435204" name="Text Box 4"/>
          <p:cNvSpPr txBox="1">
            <a:spLocks noChangeArrowheads="1"/>
          </p:cNvSpPr>
          <p:nvPr/>
        </p:nvSpPr>
        <p:spPr bwMode="auto">
          <a:xfrm>
            <a:off x="228600" y="3062288"/>
            <a:ext cx="1665288" cy="617537"/>
          </a:xfrm>
          <a:prstGeom prst="rect">
            <a:avLst/>
          </a:prstGeom>
          <a:solidFill>
            <a:schemeClr val="bg2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Solution</a:t>
            </a:r>
          </a:p>
        </p:txBody>
      </p:sp>
      <p:sp>
        <p:nvSpPr>
          <p:cNvPr id="435205" name="Rectangle 5"/>
          <p:cNvSpPr>
            <a:spLocks noChangeArrowheads="1"/>
          </p:cNvSpPr>
          <p:nvPr/>
        </p:nvSpPr>
        <p:spPr bwMode="auto">
          <a:xfrm>
            <a:off x="228600" y="3913188"/>
            <a:ext cx="8382000" cy="9461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a-DK" sz="280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 log</a:t>
            </a:r>
            <a:r>
              <a:rPr lang="da-DK" sz="2800" b="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</a:t>
            </a: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(P2/P1) = 10 log</a:t>
            </a:r>
            <a:r>
              <a:rPr lang="da-DK" sz="2800" b="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</a:t>
            </a: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(0.5P1/P1) = 10 log</a:t>
            </a:r>
            <a:r>
              <a:rPr lang="da-DK" sz="2800" b="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</a:t>
            </a: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(0.5) </a:t>
            </a:r>
            <a:b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= 10(–0.3) =  –3 dB</a:t>
            </a:r>
            <a:endParaRPr lang="en-US" sz="2800" b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447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Text Box 2"/>
          <p:cNvSpPr txBox="1">
            <a:spLocks noChangeArrowheads="1"/>
          </p:cNvSpPr>
          <p:nvPr/>
        </p:nvSpPr>
        <p:spPr bwMode="auto">
          <a:xfrm>
            <a:off x="152400" y="228600"/>
            <a:ext cx="2220913" cy="617538"/>
          </a:xfrm>
          <a:prstGeom prst="rect">
            <a:avLst/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Example 13</a:t>
            </a:r>
          </a:p>
        </p:txBody>
      </p:sp>
      <p:sp>
        <p:nvSpPr>
          <p:cNvPr id="431107" name="Rectangle 3"/>
          <p:cNvSpPr>
            <a:spLocks noChangeArrowheads="1"/>
          </p:cNvSpPr>
          <p:nvPr/>
        </p:nvSpPr>
        <p:spPr bwMode="auto">
          <a:xfrm>
            <a:off x="152400" y="990600"/>
            <a:ext cx="8458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Imagine a signal travels through an amplifier and its power is increased ten times. This means that P2 = 10 ¥ P1. In this case, the amplification (gain of power) can be calculated as</a:t>
            </a:r>
          </a:p>
        </p:txBody>
      </p:sp>
      <p:sp>
        <p:nvSpPr>
          <p:cNvPr id="431109" name="Rectangle 5"/>
          <p:cNvSpPr>
            <a:spLocks noChangeArrowheads="1"/>
          </p:cNvSpPr>
          <p:nvPr/>
        </p:nvSpPr>
        <p:spPr bwMode="auto">
          <a:xfrm>
            <a:off x="228600" y="3379788"/>
            <a:ext cx="8382000" cy="116046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da-DK" sz="2800" b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 log</a:t>
            </a:r>
            <a:r>
              <a:rPr lang="da-DK" sz="2800" b="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</a:t>
            </a: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(P2/P1) = 10 log</a:t>
            </a:r>
            <a:r>
              <a:rPr lang="da-DK" sz="2800" b="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</a:t>
            </a: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(10P1/P1) </a:t>
            </a:r>
          </a:p>
          <a:p>
            <a:pPr eaLnBrk="1" hangingPunct="1">
              <a:spcBef>
                <a:spcPct val="50000"/>
              </a:spcBef>
            </a:pP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= 10 log</a:t>
            </a:r>
            <a:r>
              <a:rPr lang="da-DK" sz="2800" b="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10</a:t>
            </a:r>
            <a:r>
              <a:rPr lang="da-DK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(10) = 10 (1) = 10 dB</a:t>
            </a:r>
            <a:endParaRPr lang="en-US" sz="2800" b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16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220912" cy="617537"/>
          </a:xfrm>
          <a:prstGeom prst="rect">
            <a:avLst/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Example 14</a:t>
            </a:r>
          </a:p>
        </p:txBody>
      </p:sp>
      <p:sp>
        <p:nvSpPr>
          <p:cNvPr id="432131" name="Rectangle 3"/>
          <p:cNvSpPr>
            <a:spLocks noChangeArrowheads="1"/>
          </p:cNvSpPr>
          <p:nvPr/>
        </p:nvSpPr>
        <p:spPr bwMode="auto">
          <a:xfrm>
            <a:off x="152400" y="990600"/>
            <a:ext cx="845820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One reason that engineers use the decibel to measure the changes in the strength of a signal is that decibel numbers can be added (or subtracted) when we are talking about several points instead of just two (cascading). In Figure 3.22 a signal travels a long distance from point 1 to point 4. The signal is attenuated by the time it reaches point 2. Between points 2 and 3, the signal is amplified. Again, between points 3 and 4, the signal is attenuated. We can find the resultant decibel for the signal just by adding the decibel measurements between each set of points.</a:t>
            </a:r>
          </a:p>
        </p:txBody>
      </p:sp>
    </p:spTree>
    <p:extLst>
      <p:ext uri="{BB962C8B-B14F-4D97-AF65-F5344CB8AC3E}">
        <p14:creationId xmlns:p14="http://schemas.microsoft.com/office/powerpoint/2010/main" val="235417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Figure 3.22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en-US" altLang="en-US" i="1">
                <a:latin typeface="Times New Roman" pitchFamily="18" charset="0"/>
              </a:rPr>
              <a:t>Example 14</a:t>
            </a:r>
          </a:p>
        </p:txBody>
      </p:sp>
      <p:sp>
        <p:nvSpPr>
          <p:cNvPr id="359427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9428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9429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9430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9431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9432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9433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359437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775" y="1568450"/>
            <a:ext cx="8455025" cy="216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59438" name="Rectangle 14"/>
          <p:cNvSpPr>
            <a:spLocks noChangeArrowheads="1"/>
          </p:cNvSpPr>
          <p:nvPr/>
        </p:nvSpPr>
        <p:spPr bwMode="auto">
          <a:xfrm>
            <a:off x="1905000" y="4540250"/>
            <a:ext cx="4032250" cy="641350"/>
          </a:xfrm>
          <a:prstGeom prst="rect">
            <a:avLst/>
          </a:prstGeom>
          <a:solidFill>
            <a:srgbClr val="6AF4A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ts val="700"/>
              </a:spcBef>
              <a:spcAft>
                <a:spcPts val="600"/>
              </a:spcAft>
            </a:pPr>
            <a:r>
              <a:rPr lang="en-AU" sz="3600" b="0" noProof="1">
                <a:latin typeface="Times New Roman" pitchFamily="18" charset="0"/>
              </a:rPr>
              <a:t>dB = –3 + 7 – 3 = +1</a:t>
            </a:r>
          </a:p>
        </p:txBody>
      </p:sp>
    </p:spTree>
    <p:extLst>
      <p:ext uri="{BB962C8B-B14F-4D97-AF65-F5344CB8AC3E}">
        <p14:creationId xmlns:p14="http://schemas.microsoft.com/office/powerpoint/2010/main" val="2898396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4850" name="Group 2"/>
          <p:cNvGrpSpPr>
            <a:grpSpLocks/>
          </p:cNvGrpSpPr>
          <p:nvPr/>
        </p:nvGrpSpPr>
        <p:grpSpPr bwMode="auto">
          <a:xfrm>
            <a:off x="0" y="0"/>
            <a:ext cx="8686800" cy="6553200"/>
            <a:chOff x="0" y="96"/>
            <a:chExt cx="5472" cy="3840"/>
          </a:xfrm>
        </p:grpSpPr>
        <p:sp>
          <p:nvSpPr>
            <p:cNvPr id="334851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4852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007 w 1000"/>
                <a:gd name="T3" fmla="*/ 0 h 1000"/>
                <a:gd name="T4" fmla="*/ 6508 w 1000"/>
                <a:gd name="T5" fmla="*/ 500 h 1000"/>
                <a:gd name="T6" fmla="*/ 6008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007" y="0"/>
                  </a:lnTo>
                  <a:cubicBezTo>
                    <a:pt x="6284" y="0"/>
                    <a:pt x="6508" y="223"/>
                    <a:pt x="6508" y="500"/>
                  </a:cubicBezTo>
                  <a:cubicBezTo>
                    <a:pt x="6508" y="776"/>
                    <a:pt x="6284" y="999"/>
                    <a:pt x="6008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4853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34854" name="Text Box 6"/>
          <p:cNvSpPr txBox="1">
            <a:spLocks noChangeArrowheads="1"/>
          </p:cNvSpPr>
          <p:nvPr/>
        </p:nvSpPr>
        <p:spPr bwMode="auto">
          <a:xfrm>
            <a:off x="228600" y="304800"/>
            <a:ext cx="65071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3.4   Analog versus Digital</a:t>
            </a:r>
          </a:p>
        </p:txBody>
      </p:sp>
      <p:sp>
        <p:nvSpPr>
          <p:cNvPr id="334861" name="Rectangle 13"/>
          <p:cNvSpPr>
            <a:spLocks noChangeArrowheads="1"/>
          </p:cNvSpPr>
          <p:nvPr/>
        </p:nvSpPr>
        <p:spPr bwMode="auto">
          <a:xfrm>
            <a:off x="609600" y="2209800"/>
            <a:ext cx="78486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i="1">
                <a:latin typeface="Times New Roman" pitchFamily="18" charset="0"/>
              </a:rPr>
              <a:t>Low-pass versus Band-pass</a:t>
            </a:r>
          </a:p>
          <a:p>
            <a:endParaRPr lang="en-US" sz="4000" i="1">
              <a:latin typeface="Times New Roman" pitchFamily="18" charset="0"/>
            </a:endParaRPr>
          </a:p>
          <a:p>
            <a:r>
              <a:rPr lang="en-US" sz="4000" i="1">
                <a:latin typeface="Times New Roman" pitchFamily="18" charset="0"/>
              </a:rPr>
              <a:t>Digital Transmission</a:t>
            </a:r>
          </a:p>
          <a:p>
            <a:endParaRPr lang="en-US" sz="4000" i="1">
              <a:latin typeface="Times New Roman" pitchFamily="18" charset="0"/>
            </a:endParaRPr>
          </a:p>
          <a:p>
            <a:r>
              <a:rPr lang="en-US" sz="4000" i="1">
                <a:latin typeface="Times New Roman" pitchFamily="18" charset="0"/>
              </a:rPr>
              <a:t>Analog Transmission</a:t>
            </a:r>
          </a:p>
        </p:txBody>
      </p:sp>
    </p:spTree>
    <p:extLst>
      <p:ext uri="{BB962C8B-B14F-4D97-AF65-F5344CB8AC3E}">
        <p14:creationId xmlns:p14="http://schemas.microsoft.com/office/powerpoint/2010/main" val="2193741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348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348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348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Figure 3.23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en-US" altLang="en-US" i="1">
                <a:latin typeface="Times New Roman" pitchFamily="18" charset="0"/>
              </a:rPr>
              <a:t>Distortion</a:t>
            </a:r>
          </a:p>
        </p:txBody>
      </p:sp>
      <p:sp>
        <p:nvSpPr>
          <p:cNvPr id="360451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0452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0453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0454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0455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0456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0457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3604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2590800"/>
            <a:ext cx="8501062" cy="178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05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Figure 3.24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en-US" altLang="en-US" i="1">
                <a:latin typeface="Times New Roman" pitchFamily="18" charset="0"/>
              </a:rPr>
              <a:t>Noise</a:t>
            </a:r>
          </a:p>
        </p:txBody>
      </p:sp>
      <p:sp>
        <p:nvSpPr>
          <p:cNvPr id="361475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1476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1477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1478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1479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1480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1481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36148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55875"/>
            <a:ext cx="8016875" cy="270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1363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22" name="Group 2"/>
          <p:cNvGrpSpPr>
            <a:grpSpLocks/>
          </p:cNvGrpSpPr>
          <p:nvPr/>
        </p:nvGrpSpPr>
        <p:grpSpPr bwMode="auto">
          <a:xfrm>
            <a:off x="0" y="0"/>
            <a:ext cx="8686800" cy="6553200"/>
            <a:chOff x="0" y="96"/>
            <a:chExt cx="5472" cy="3840"/>
          </a:xfrm>
        </p:grpSpPr>
        <p:sp>
          <p:nvSpPr>
            <p:cNvPr id="337923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7924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007 w 1000"/>
                <a:gd name="T3" fmla="*/ 0 h 1000"/>
                <a:gd name="T4" fmla="*/ 6508 w 1000"/>
                <a:gd name="T5" fmla="*/ 500 h 1000"/>
                <a:gd name="T6" fmla="*/ 6008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007" y="0"/>
                  </a:lnTo>
                  <a:cubicBezTo>
                    <a:pt x="6284" y="0"/>
                    <a:pt x="6508" y="223"/>
                    <a:pt x="6508" y="500"/>
                  </a:cubicBezTo>
                  <a:cubicBezTo>
                    <a:pt x="6508" y="776"/>
                    <a:pt x="6284" y="999"/>
                    <a:pt x="6008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7925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37926" name="Text Box 6"/>
          <p:cNvSpPr txBox="1">
            <a:spLocks noChangeArrowheads="1"/>
          </p:cNvSpPr>
          <p:nvPr/>
        </p:nvSpPr>
        <p:spPr bwMode="auto">
          <a:xfrm>
            <a:off x="228600" y="304800"/>
            <a:ext cx="60817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3.7   More About Signals</a:t>
            </a:r>
          </a:p>
        </p:txBody>
      </p:sp>
      <p:sp>
        <p:nvSpPr>
          <p:cNvPr id="337932" name="Rectangle 12"/>
          <p:cNvSpPr>
            <a:spLocks noChangeArrowheads="1"/>
          </p:cNvSpPr>
          <p:nvPr/>
        </p:nvSpPr>
        <p:spPr bwMode="auto">
          <a:xfrm>
            <a:off x="762000" y="1600200"/>
            <a:ext cx="45720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i="1">
                <a:latin typeface="Times New Roman" pitchFamily="18" charset="0"/>
              </a:rPr>
              <a:t>Throughput</a:t>
            </a:r>
          </a:p>
          <a:p>
            <a:endParaRPr lang="en-US" sz="4000" i="1">
              <a:latin typeface="Times New Roman" pitchFamily="18" charset="0"/>
            </a:endParaRPr>
          </a:p>
          <a:p>
            <a:r>
              <a:rPr lang="en-US" sz="4000" i="1">
                <a:latin typeface="Times New Roman" pitchFamily="18" charset="0"/>
              </a:rPr>
              <a:t>Propagation Speed</a:t>
            </a:r>
          </a:p>
          <a:p>
            <a:endParaRPr lang="en-US" sz="4000" i="1">
              <a:latin typeface="Times New Roman" pitchFamily="18" charset="0"/>
            </a:endParaRPr>
          </a:p>
          <a:p>
            <a:r>
              <a:rPr lang="en-US" sz="4000" i="1">
                <a:latin typeface="Times New Roman" pitchFamily="18" charset="0"/>
              </a:rPr>
              <a:t>Propagation Time</a:t>
            </a:r>
          </a:p>
          <a:p>
            <a:endParaRPr lang="en-US" sz="4000" i="1">
              <a:latin typeface="Times New Roman" pitchFamily="18" charset="0"/>
            </a:endParaRPr>
          </a:p>
          <a:p>
            <a:r>
              <a:rPr lang="en-US" sz="4000" i="1">
                <a:latin typeface="Times New Roman" pitchFamily="18" charset="0"/>
              </a:rPr>
              <a:t>Wavelength</a:t>
            </a:r>
          </a:p>
        </p:txBody>
      </p:sp>
    </p:spTree>
    <p:extLst>
      <p:ext uri="{BB962C8B-B14F-4D97-AF65-F5344CB8AC3E}">
        <p14:creationId xmlns:p14="http://schemas.microsoft.com/office/powerpoint/2010/main" val="77581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37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379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379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379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Figure 3.25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en-US" altLang="en-US" i="1">
                <a:latin typeface="Times New Roman" pitchFamily="18" charset="0"/>
              </a:rPr>
              <a:t>Throughput</a:t>
            </a:r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2500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2501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2502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2503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2504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2505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362506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738" y="2119313"/>
            <a:ext cx="7586662" cy="290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Figure 3.26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en-US" altLang="en-US" i="1">
                <a:latin typeface="Times New Roman" pitchFamily="18" charset="0"/>
              </a:rPr>
              <a:t>Propagation time</a:t>
            </a: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3524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3525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3526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3527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3528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3529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363530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78038"/>
            <a:ext cx="7824788" cy="2874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67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Figure 3.27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en-US" altLang="en-US" i="1">
                <a:latin typeface="Times New Roman" pitchFamily="18" charset="0"/>
              </a:rPr>
              <a:t>Wavelength</a:t>
            </a:r>
          </a:p>
        </p:txBody>
      </p:sp>
      <p:sp>
        <p:nvSpPr>
          <p:cNvPr id="364547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4548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4549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4550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4551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4552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64553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36455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1846263"/>
            <a:ext cx="8586787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313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Text Box 2"/>
          <p:cNvSpPr txBox="1">
            <a:spLocks noChangeArrowheads="1"/>
          </p:cNvSpPr>
          <p:nvPr/>
        </p:nvSpPr>
        <p:spPr bwMode="auto">
          <a:xfrm>
            <a:off x="990600" y="90488"/>
            <a:ext cx="4876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CC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0000FF"/>
                </a:solidFill>
                <a:latin typeface="Times New Roman" pitchFamily="18" charset="0"/>
              </a:rPr>
              <a:t>Figure 3.19</a:t>
            </a:r>
            <a:r>
              <a:rPr lang="en-US" altLang="en-US">
                <a:solidFill>
                  <a:schemeClr val="accent2"/>
                </a:solidFill>
                <a:latin typeface="Times New Roman" pitchFamily="18" charset="0"/>
              </a:rPr>
              <a:t>    </a:t>
            </a:r>
            <a:r>
              <a:rPr lang="en-US" altLang="en-US" i="1">
                <a:latin typeface="Times New Roman" pitchFamily="18" charset="0"/>
              </a:rPr>
              <a:t>Low-pass and band-pass</a:t>
            </a:r>
          </a:p>
        </p:txBody>
      </p:sp>
      <p:sp>
        <p:nvSpPr>
          <p:cNvPr id="356355" name="Rectangle 3"/>
          <p:cNvSpPr>
            <a:spLocks noChangeArrowheads="1"/>
          </p:cNvSpPr>
          <p:nvPr/>
        </p:nvSpPr>
        <p:spPr bwMode="ltGray">
          <a:xfrm>
            <a:off x="366713" y="1079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6356" name="Rectangle 4"/>
          <p:cNvSpPr>
            <a:spLocks noChangeArrowheads="1"/>
          </p:cNvSpPr>
          <p:nvPr/>
        </p:nvSpPr>
        <p:spPr bwMode="ltGray">
          <a:xfrm>
            <a:off x="749300" y="1079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6357" name="Rectangle 5"/>
          <p:cNvSpPr>
            <a:spLocks noChangeArrowheads="1"/>
          </p:cNvSpPr>
          <p:nvPr/>
        </p:nvSpPr>
        <p:spPr bwMode="ltGray">
          <a:xfrm>
            <a:off x="490538" y="5302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6358" name="Rectangle 6"/>
          <p:cNvSpPr>
            <a:spLocks noChangeArrowheads="1"/>
          </p:cNvSpPr>
          <p:nvPr/>
        </p:nvSpPr>
        <p:spPr bwMode="ltGray">
          <a:xfrm>
            <a:off x="860425" y="5302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6359" name="Rectangle 7"/>
          <p:cNvSpPr>
            <a:spLocks noChangeArrowheads="1"/>
          </p:cNvSpPr>
          <p:nvPr/>
        </p:nvSpPr>
        <p:spPr bwMode="ltGray">
          <a:xfrm>
            <a:off x="76200" y="4572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6360" name="Rectangle 8"/>
          <p:cNvSpPr>
            <a:spLocks noChangeArrowheads="1"/>
          </p:cNvSpPr>
          <p:nvPr/>
        </p:nvSpPr>
        <p:spPr bwMode="gray">
          <a:xfrm>
            <a:off x="711200" y="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sp>
        <p:nvSpPr>
          <p:cNvPr id="356361" name="Rectangle 9"/>
          <p:cNvSpPr>
            <a:spLocks noChangeArrowheads="1"/>
          </p:cNvSpPr>
          <p:nvPr/>
        </p:nvSpPr>
        <p:spPr bwMode="gray">
          <a:xfrm>
            <a:off x="442913" y="5334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 b="0"/>
          </a:p>
        </p:txBody>
      </p:sp>
      <p:pic>
        <p:nvPicPr>
          <p:cNvPr id="356362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1831975"/>
            <a:ext cx="7605712" cy="380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909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ChangeArrowheads="1"/>
          </p:cNvSpPr>
          <p:nvPr/>
        </p:nvSpPr>
        <p:spPr bwMode="auto">
          <a:xfrm>
            <a:off x="838200" y="2195513"/>
            <a:ext cx="7543800" cy="1797050"/>
          </a:xfrm>
          <a:prstGeom prst="rect">
            <a:avLst/>
          </a:prstGeom>
          <a:solidFill>
            <a:schemeClr val="bg1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200"/>
              </a:spcBef>
              <a:spcAft>
                <a:spcPts val="1000"/>
              </a:spcAft>
            </a:pP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The analog bandwidth of a medium is expressed in hertz; the digital bandwidth, in bits per second.</a:t>
            </a:r>
          </a:p>
        </p:txBody>
      </p:sp>
      <p:pic>
        <p:nvPicPr>
          <p:cNvPr id="40038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826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0389" name="Text Box 5"/>
          <p:cNvSpPr txBox="1">
            <a:spLocks noChangeArrowheads="1"/>
          </p:cNvSpPr>
          <p:nvPr/>
        </p:nvSpPr>
        <p:spPr bwMode="auto">
          <a:xfrm>
            <a:off x="2133600" y="1143000"/>
            <a:ext cx="120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 b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Note:</a:t>
            </a:r>
          </a:p>
        </p:txBody>
      </p:sp>
    </p:spTree>
    <p:extLst>
      <p:ext uri="{BB962C8B-B14F-4D97-AF65-F5344CB8AC3E}">
        <p14:creationId xmlns:p14="http://schemas.microsoft.com/office/powerpoint/2010/main" val="326284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838200" y="2195513"/>
            <a:ext cx="7543800" cy="1247775"/>
          </a:xfrm>
          <a:prstGeom prst="rect">
            <a:avLst/>
          </a:prstGeom>
          <a:solidFill>
            <a:schemeClr val="bg1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200"/>
              </a:spcBef>
              <a:spcAft>
                <a:spcPts val="1000"/>
              </a:spcAft>
            </a:pP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Digital transmission needs a </a:t>
            </a:r>
            <a:b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</a:b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low-pass channel.</a:t>
            </a:r>
          </a:p>
        </p:txBody>
      </p:sp>
      <p:pic>
        <p:nvPicPr>
          <p:cNvPr id="4014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90600"/>
            <a:ext cx="7826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01413" name="Text Box 5"/>
          <p:cNvSpPr txBox="1">
            <a:spLocks noChangeArrowheads="1"/>
          </p:cNvSpPr>
          <p:nvPr/>
        </p:nvSpPr>
        <p:spPr bwMode="auto">
          <a:xfrm>
            <a:off x="2133600" y="1143000"/>
            <a:ext cx="1200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600" b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Note:</a:t>
            </a:r>
          </a:p>
        </p:txBody>
      </p:sp>
    </p:spTree>
    <p:extLst>
      <p:ext uri="{BB962C8B-B14F-4D97-AF65-F5344CB8AC3E}">
        <p14:creationId xmlns:p14="http://schemas.microsoft.com/office/powerpoint/2010/main" val="396343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ChangeArrowheads="1"/>
          </p:cNvSpPr>
          <p:nvPr/>
        </p:nvSpPr>
        <p:spPr bwMode="auto">
          <a:xfrm>
            <a:off x="838200" y="2195513"/>
            <a:ext cx="7543800" cy="1247775"/>
          </a:xfrm>
          <a:prstGeom prst="rect">
            <a:avLst/>
          </a:prstGeom>
          <a:solidFill>
            <a:schemeClr val="bg1"/>
          </a:solidFill>
          <a:ln w="57150">
            <a:solidFill>
              <a:srgbClr val="FF00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1200"/>
              </a:spcBef>
              <a:spcAft>
                <a:spcPts val="1000"/>
              </a:spcAft>
            </a:pPr>
            <a:r>
              <a:rPr lang="en-US" sz="36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Analog transmission can use a band-pass channel.</a:t>
            </a:r>
          </a:p>
        </p:txBody>
      </p:sp>
    </p:spTree>
    <p:extLst>
      <p:ext uri="{BB962C8B-B14F-4D97-AF65-F5344CB8AC3E}">
        <p14:creationId xmlns:p14="http://schemas.microsoft.com/office/powerpoint/2010/main" val="236657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5874" name="Group 2"/>
          <p:cNvGrpSpPr>
            <a:grpSpLocks/>
          </p:cNvGrpSpPr>
          <p:nvPr/>
        </p:nvGrpSpPr>
        <p:grpSpPr bwMode="auto">
          <a:xfrm>
            <a:off x="0" y="0"/>
            <a:ext cx="8686800" cy="6553200"/>
            <a:chOff x="0" y="96"/>
            <a:chExt cx="5472" cy="3840"/>
          </a:xfrm>
        </p:grpSpPr>
        <p:sp>
          <p:nvSpPr>
            <p:cNvPr id="335875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5876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G0" fmla="+- 1000 0 0"/>
                <a:gd name="G1" fmla="+- 1000 0 0"/>
                <a:gd name="G2" fmla="+- G0 0 G1"/>
                <a:gd name="G3" fmla="*/ G1 1 2"/>
                <a:gd name="G4" fmla="+- G0 0 G3"/>
                <a:gd name="T0" fmla="*/ 0 w 1000"/>
                <a:gd name="T1" fmla="*/ 0 h 1000"/>
                <a:gd name="T2" fmla="*/ 6007 w 1000"/>
                <a:gd name="T3" fmla="*/ 0 h 1000"/>
                <a:gd name="T4" fmla="*/ 6508 w 1000"/>
                <a:gd name="T5" fmla="*/ 500 h 1000"/>
                <a:gd name="T6" fmla="*/ 6008 w 1000"/>
                <a:gd name="T7" fmla="*/ 1000 h 1000"/>
                <a:gd name="T8" fmla="*/ 0 w 1000"/>
                <a:gd name="T9" fmla="*/ 1000 h 1000"/>
                <a:gd name="T10" fmla="*/ 0 w 1000"/>
                <a:gd name="T11" fmla="*/ 0 h 1000"/>
                <a:gd name="T12" fmla="*/ G4 w 1000"/>
                <a:gd name="T13" fmla="*/ G1 h 10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T10" t="T11" r="T12" b="T13"/>
              <a:pathLst>
                <a:path w="7000" h="1000">
                  <a:moveTo>
                    <a:pt x="0" y="0"/>
                  </a:moveTo>
                  <a:lnTo>
                    <a:pt x="6007" y="0"/>
                  </a:lnTo>
                  <a:cubicBezTo>
                    <a:pt x="6284" y="0"/>
                    <a:pt x="6508" y="223"/>
                    <a:pt x="6508" y="500"/>
                  </a:cubicBezTo>
                  <a:cubicBezTo>
                    <a:pt x="6508" y="776"/>
                    <a:pt x="6284" y="999"/>
                    <a:pt x="6008" y="1000"/>
                  </a:cubicBezTo>
                  <a:lnTo>
                    <a:pt x="0" y="100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335877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AU"/>
            </a:p>
          </p:txBody>
        </p:sp>
      </p:grpSp>
      <p:sp>
        <p:nvSpPr>
          <p:cNvPr id="335878" name="Text Box 6"/>
          <p:cNvSpPr txBox="1">
            <a:spLocks noChangeArrowheads="1"/>
          </p:cNvSpPr>
          <p:nvPr/>
        </p:nvSpPr>
        <p:spPr bwMode="auto">
          <a:xfrm>
            <a:off x="228600" y="304800"/>
            <a:ext cx="501491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3.5   Data Rate Limit</a:t>
            </a:r>
          </a:p>
        </p:txBody>
      </p:sp>
      <p:sp>
        <p:nvSpPr>
          <p:cNvPr id="335884" name="Rectangle 12"/>
          <p:cNvSpPr>
            <a:spLocks noChangeArrowheads="1"/>
          </p:cNvSpPr>
          <p:nvPr/>
        </p:nvSpPr>
        <p:spPr bwMode="auto">
          <a:xfrm>
            <a:off x="609600" y="2438400"/>
            <a:ext cx="78486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i="1">
                <a:latin typeface="Times New Roman" pitchFamily="18" charset="0"/>
              </a:rPr>
              <a:t>Noiseless Channel: Nyquist Bit Rate</a:t>
            </a:r>
          </a:p>
          <a:p>
            <a:endParaRPr lang="en-US" sz="4000" i="1">
              <a:latin typeface="Times New Roman" pitchFamily="18" charset="0"/>
            </a:endParaRPr>
          </a:p>
          <a:p>
            <a:r>
              <a:rPr lang="en-US" sz="4000" i="1">
                <a:latin typeface="Times New Roman" pitchFamily="18" charset="0"/>
              </a:rPr>
              <a:t>Noisy Channel: Shannon Capacity</a:t>
            </a:r>
          </a:p>
          <a:p>
            <a:endParaRPr lang="en-US" sz="4000" i="1">
              <a:latin typeface="Times New Roman" pitchFamily="18" charset="0"/>
            </a:endParaRPr>
          </a:p>
          <a:p>
            <a:r>
              <a:rPr lang="en-US" sz="4000" i="1">
                <a:latin typeface="Times New Roman" pitchFamily="18" charset="0"/>
              </a:rPr>
              <a:t>Using Both Limits</a:t>
            </a:r>
          </a:p>
        </p:txBody>
      </p:sp>
    </p:spTree>
    <p:extLst>
      <p:ext uri="{BB962C8B-B14F-4D97-AF65-F5344CB8AC3E}">
        <p14:creationId xmlns:p14="http://schemas.microsoft.com/office/powerpoint/2010/main" val="215280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335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335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358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017712" cy="617537"/>
          </a:xfrm>
          <a:prstGeom prst="rect">
            <a:avLst/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Example 7</a:t>
            </a:r>
          </a:p>
        </p:txBody>
      </p:sp>
      <p:sp>
        <p:nvSpPr>
          <p:cNvPr id="424963" name="Rectangle 3"/>
          <p:cNvSpPr>
            <a:spLocks noChangeArrowheads="1"/>
          </p:cNvSpPr>
          <p:nvPr/>
        </p:nvSpPr>
        <p:spPr bwMode="auto">
          <a:xfrm>
            <a:off x="152400" y="9906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Consider a noiseless channel with a bandwidth of 3000 Hz transmitting a signal with two signal levels. The maximum bit rate can be calculated as</a:t>
            </a:r>
          </a:p>
        </p:txBody>
      </p:sp>
      <p:sp>
        <p:nvSpPr>
          <p:cNvPr id="424965" name="Rectangle 5"/>
          <p:cNvSpPr>
            <a:spLocks noChangeArrowheads="1"/>
          </p:cNvSpPr>
          <p:nvPr/>
        </p:nvSpPr>
        <p:spPr bwMode="auto">
          <a:xfrm>
            <a:off x="228600" y="3379788"/>
            <a:ext cx="838200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ts val="700"/>
              </a:spcBef>
              <a:spcAft>
                <a:spcPts val="600"/>
              </a:spcAft>
            </a:pPr>
            <a:r>
              <a:rPr lang="en-AU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Bit</a:t>
            </a:r>
            <a:r>
              <a:rPr lang="en-US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Rate = 2 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3000 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Symbol" pitchFamily="18" charset="2"/>
              </a:rPr>
              <a:t>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log</a:t>
            </a:r>
            <a:r>
              <a:rPr lang="en-US" sz="2800" b="0" baseline="-2500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2800" b="0" noProof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2 = 6000 bps</a:t>
            </a:r>
            <a:endParaRPr lang="en-US" sz="2800" b="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24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Text Box 2"/>
          <p:cNvSpPr txBox="1">
            <a:spLocks noChangeArrowheads="1"/>
          </p:cNvSpPr>
          <p:nvPr/>
        </p:nvSpPr>
        <p:spPr bwMode="auto">
          <a:xfrm>
            <a:off x="144463" y="249238"/>
            <a:ext cx="2017712" cy="617537"/>
          </a:xfrm>
          <a:prstGeom prst="rect">
            <a:avLst/>
          </a:prstGeom>
          <a:solidFill>
            <a:schemeClr val="bg1"/>
          </a:solidFill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Example 8</a:t>
            </a:r>
          </a:p>
        </p:txBody>
      </p:sp>
      <p:sp>
        <p:nvSpPr>
          <p:cNvPr id="425987" name="Rectangle 3"/>
          <p:cNvSpPr>
            <a:spLocks noChangeArrowheads="1"/>
          </p:cNvSpPr>
          <p:nvPr/>
        </p:nvSpPr>
        <p:spPr bwMode="auto">
          <a:xfrm>
            <a:off x="152400" y="990600"/>
            <a:ext cx="8458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latin typeface="Times New Roman" pitchFamily="18" charset="0"/>
              </a:rPr>
              <a:t>Consider the same noiseless channel, transmitting a signal with four signal levels (for each level, we send two bits). The maximum bit rate can be calculated as:</a:t>
            </a:r>
          </a:p>
        </p:txBody>
      </p:sp>
      <p:sp>
        <p:nvSpPr>
          <p:cNvPr id="425989" name="Rectangle 5"/>
          <p:cNvSpPr>
            <a:spLocks noChangeArrowheads="1"/>
          </p:cNvSpPr>
          <p:nvPr/>
        </p:nvSpPr>
        <p:spPr bwMode="auto">
          <a:xfrm>
            <a:off x="228600" y="3379788"/>
            <a:ext cx="838200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b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</a:t>
            </a:r>
            <a:r>
              <a:rPr lang="en-US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Bit Rate = 2 x 3000 x log</a:t>
            </a:r>
            <a:r>
              <a:rPr lang="en-US" sz="2800" b="0" baseline="-25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2</a:t>
            </a:r>
            <a:r>
              <a:rPr lang="en-US" sz="2800" b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4 = 12,000 bps</a:t>
            </a:r>
          </a:p>
        </p:txBody>
      </p:sp>
    </p:spTree>
    <p:extLst>
      <p:ext uri="{BB962C8B-B14F-4D97-AF65-F5344CB8AC3E}">
        <p14:creationId xmlns:p14="http://schemas.microsoft.com/office/powerpoint/2010/main" val="423233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15</TotalTime>
  <Words>688</Words>
  <Application>Microsoft Office PowerPoint</Application>
  <PresentationFormat>On-screen Show (4:3)</PresentationFormat>
  <Paragraphs>74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Adjacency</vt:lpstr>
      <vt:lpstr>Pensinyalan (2)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Pensinyalan (2)</dc:title>
  <dc:creator>Ferry</dc:creator>
  <cp:lastModifiedBy>Ferry</cp:lastModifiedBy>
  <cp:revision>2</cp:revision>
  <dcterms:created xsi:type="dcterms:W3CDTF">2012-12-05T17:51:15Z</dcterms:created>
  <dcterms:modified xsi:type="dcterms:W3CDTF">2012-12-05T18:06:47Z</dcterms:modified>
</cp:coreProperties>
</file>