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27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AD51E-ACAA-4267-AE64-2DB91AC8F321}" type="datetimeFigureOut">
              <a:rPr lang="en-AU" smtClean="0"/>
              <a:t>6/12/2012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227C0-BE93-4BDA-91BF-63D630AEDCF3}" type="slidenum">
              <a:rPr lang="en-AU" smtClean="0"/>
              <a:t>‹#›</a:t>
            </a:fld>
            <a:endParaRPr lang="en-AU"/>
          </a:p>
        </p:txBody>
      </p:sp>
    </p:spTree>
    <p:extLst>
      <p:ext uri="{BB962C8B-B14F-4D97-AF65-F5344CB8AC3E}">
        <p14:creationId xmlns:p14="http://schemas.microsoft.com/office/powerpoint/2010/main" val="9155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4098BD13-9A7A-471D-B391-E3124671AC1B}" type="slidenum">
              <a:rPr lang="en-US" sz="1200" b="0" baseline="0" smtClean="0">
                <a:latin typeface="Times New Roman" pitchFamily="18" charset="0"/>
              </a:rPr>
              <a:pPr/>
              <a:t>2</a:t>
            </a:fld>
            <a:endParaRPr lang="en-US" sz="1200" b="0" baseline="0" smtClean="0">
              <a:latin typeface="Times New Roman"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DA9D2330-1E74-4542-AEDC-2442DA466D60}" type="slidenum">
              <a:rPr lang="en-US" sz="1200" b="0" baseline="0" smtClean="0">
                <a:latin typeface="Times New Roman" pitchFamily="18" charset="0"/>
              </a:rPr>
              <a:pPr/>
              <a:t>11</a:t>
            </a:fld>
            <a:endParaRPr lang="en-US" sz="1200" b="0" baseline="0" smtClean="0">
              <a:latin typeface="Times New Roman"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54024B47-D8FF-478E-BBFF-9DADFD44FF20}" type="slidenum">
              <a:rPr lang="en-US" sz="1200" b="0" baseline="0" smtClean="0">
                <a:latin typeface="Times New Roman" pitchFamily="18" charset="0"/>
              </a:rPr>
              <a:pPr/>
              <a:t>12</a:t>
            </a:fld>
            <a:endParaRPr lang="en-US" sz="1200" b="0" baseline="0" smtClean="0">
              <a:latin typeface="Times New Roman" pitchFamily="18"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6C2A5976-F352-467B-ACCF-68662AA84A0D}" type="slidenum">
              <a:rPr lang="en-US" sz="1200" b="0" baseline="0" smtClean="0">
                <a:latin typeface="Times New Roman" pitchFamily="18" charset="0"/>
              </a:rPr>
              <a:pPr/>
              <a:t>13</a:t>
            </a:fld>
            <a:endParaRPr lang="en-US" sz="1200" b="0" baseline="0" smtClean="0">
              <a:latin typeface="Times New Roman"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6178EB71-8362-473C-9D49-B53F01F1CC94}" type="slidenum">
              <a:rPr lang="en-US" sz="1200" b="0" baseline="0" smtClean="0">
                <a:latin typeface="Times New Roman" pitchFamily="18" charset="0"/>
              </a:rPr>
              <a:pPr/>
              <a:t>14</a:t>
            </a:fld>
            <a:endParaRPr lang="en-US" sz="1200" b="0" baseline="0" smtClean="0">
              <a:latin typeface="Times New Roman" pitchFamily="18"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0F4BB1F3-BDA6-46D9-B5E5-DBBCDD8F95A7}" type="slidenum">
              <a:rPr lang="en-US" sz="1200" b="0" baseline="0" smtClean="0">
                <a:latin typeface="Times New Roman" pitchFamily="18" charset="0"/>
              </a:rPr>
              <a:pPr/>
              <a:t>15</a:t>
            </a:fld>
            <a:endParaRPr lang="en-US" sz="1200" b="0" baseline="0" smtClean="0">
              <a:latin typeface="Times New Roman" pitchFamily="18"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2B162835-D732-4B5B-99A0-07806EB53801}" type="slidenum">
              <a:rPr lang="en-US" sz="1200" b="0" baseline="0" smtClean="0">
                <a:latin typeface="Times New Roman" pitchFamily="18" charset="0"/>
              </a:rPr>
              <a:pPr/>
              <a:t>16</a:t>
            </a:fld>
            <a:endParaRPr lang="en-US" sz="1200" b="0" baseline="0" smtClean="0">
              <a:latin typeface="Times New Roman" pitchFamily="18"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38CB1444-B26B-40DE-9904-2922555A16D9}" type="slidenum">
              <a:rPr lang="en-US" sz="1200" b="0" baseline="0" smtClean="0">
                <a:latin typeface="Times New Roman" pitchFamily="18" charset="0"/>
              </a:rPr>
              <a:pPr/>
              <a:t>17</a:t>
            </a:fld>
            <a:endParaRPr lang="en-US" sz="1200" b="0" baseline="0" smtClean="0">
              <a:latin typeface="Times New Roman" pitchFamily="18"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D0CBDAC8-31B1-4984-8ECC-6520FF881515}" type="slidenum">
              <a:rPr lang="en-US" sz="1200" b="0" baseline="0" smtClean="0">
                <a:latin typeface="Times New Roman" pitchFamily="18" charset="0"/>
              </a:rPr>
              <a:pPr/>
              <a:t>18</a:t>
            </a:fld>
            <a:endParaRPr lang="en-US" sz="1200" b="0" baseline="0" smtClean="0">
              <a:latin typeface="Times New Roman"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A111CB4A-DEF2-4DC6-B452-B65579D7191A}" type="slidenum">
              <a:rPr lang="en-US" sz="1200" b="0" baseline="0" smtClean="0">
                <a:latin typeface="Times New Roman" pitchFamily="18" charset="0"/>
              </a:rPr>
              <a:pPr/>
              <a:t>19</a:t>
            </a:fld>
            <a:endParaRPr lang="en-US" sz="1200" b="0" baseline="0" smtClean="0">
              <a:latin typeface="Times New Roman" pitchFamily="18"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7A7FE5DF-572C-48A6-B275-6B1D5BEFF6F5}" type="slidenum">
              <a:rPr lang="en-US" sz="1200" b="0" baseline="0" smtClean="0">
                <a:latin typeface="Times New Roman" pitchFamily="18" charset="0"/>
              </a:rPr>
              <a:pPr/>
              <a:t>20</a:t>
            </a:fld>
            <a:endParaRPr lang="en-US" sz="1200" b="0" baseline="0" smtClean="0">
              <a:latin typeface="Times New Roman" pitchFamily="18"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DD5E04A0-FB52-4210-8EF6-0E0B252DDC50}" type="slidenum">
              <a:rPr lang="en-US" sz="1200" b="0" baseline="0" smtClean="0">
                <a:latin typeface="Times New Roman" pitchFamily="18" charset="0"/>
              </a:rPr>
              <a:pPr/>
              <a:t>3</a:t>
            </a:fld>
            <a:endParaRPr lang="en-US" sz="1200" b="0" baseline="0" smtClean="0">
              <a:latin typeface="Times New Roman" pitchFamily="18"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B9EA4B04-45F4-4889-B785-1CBA166A7DD4}" type="slidenum">
              <a:rPr lang="en-US" sz="1200" b="0" baseline="0" smtClean="0">
                <a:latin typeface="Times New Roman" pitchFamily="18" charset="0"/>
              </a:rPr>
              <a:pPr/>
              <a:t>21</a:t>
            </a:fld>
            <a:endParaRPr lang="en-US" sz="1200" b="0" baseline="0" smtClean="0">
              <a:latin typeface="Times New Roman" pitchFamily="18"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521B96D6-2ABC-4E50-BF1F-12F2BD9B8C25}" type="slidenum">
              <a:rPr lang="en-US" sz="1200" b="0" baseline="0" smtClean="0">
                <a:latin typeface="Times New Roman" pitchFamily="18" charset="0"/>
              </a:rPr>
              <a:pPr/>
              <a:t>22</a:t>
            </a:fld>
            <a:endParaRPr lang="en-US" sz="1200" b="0" baseline="0" smtClean="0">
              <a:latin typeface="Times New Roman" pitchFamily="18"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94D7DD33-3B22-4A75-998F-576DCF464B69}" type="slidenum">
              <a:rPr lang="en-US" sz="1200" b="0" baseline="0" smtClean="0">
                <a:latin typeface="Times New Roman" pitchFamily="18" charset="0"/>
              </a:rPr>
              <a:pPr/>
              <a:t>23</a:t>
            </a:fld>
            <a:endParaRPr lang="en-US" sz="1200" b="0" baseline="0" smtClean="0">
              <a:latin typeface="Times New Roman" pitchFamily="18"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462221F1-28E2-4CD7-9AB0-594B2C1AEF9D}" type="slidenum">
              <a:rPr lang="en-US" sz="1200" b="0" baseline="0" smtClean="0">
                <a:latin typeface="Times New Roman" pitchFamily="18" charset="0"/>
              </a:rPr>
              <a:pPr/>
              <a:t>24</a:t>
            </a:fld>
            <a:endParaRPr lang="en-US" sz="1200" b="0" baseline="0" smtClean="0">
              <a:latin typeface="Times New Roman" pitchFamily="18"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7DB0F388-0DE1-4FCC-B93B-DA2FAE07599E}" type="slidenum">
              <a:rPr lang="en-US" sz="1200" b="0" baseline="0" smtClean="0">
                <a:latin typeface="Times New Roman" pitchFamily="18" charset="0"/>
              </a:rPr>
              <a:pPr/>
              <a:t>25</a:t>
            </a:fld>
            <a:endParaRPr lang="en-US" sz="1200" b="0" baseline="0" smtClean="0">
              <a:latin typeface="Times New Roman" pitchFamily="18"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1DD40BCF-2839-40ED-98E3-EDA96DA03E19}" type="slidenum">
              <a:rPr lang="en-US" sz="1200" b="0" baseline="0" smtClean="0">
                <a:latin typeface="Times New Roman" pitchFamily="18" charset="0"/>
              </a:rPr>
              <a:pPr/>
              <a:t>26</a:t>
            </a:fld>
            <a:endParaRPr lang="en-US" sz="1200" b="0" baseline="0" smtClean="0">
              <a:latin typeface="Times New Roman" pitchFamily="18"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4167B3EB-F5EB-422C-88F8-2D4E8CCAC82A}" type="slidenum">
              <a:rPr lang="en-US" sz="1200" b="0" baseline="0" smtClean="0">
                <a:latin typeface="Times New Roman" pitchFamily="18" charset="0"/>
              </a:rPr>
              <a:pPr/>
              <a:t>27</a:t>
            </a:fld>
            <a:endParaRPr lang="en-US" sz="1200" b="0" baseline="0" smtClean="0">
              <a:latin typeface="Times New Roman" pitchFamily="18"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1910A12B-5362-4310-94CE-2CF658844807}" type="slidenum">
              <a:rPr lang="en-US" sz="1200" b="0" baseline="0" smtClean="0">
                <a:latin typeface="Times New Roman" pitchFamily="18" charset="0"/>
              </a:rPr>
              <a:pPr/>
              <a:t>28</a:t>
            </a:fld>
            <a:endParaRPr lang="en-US" sz="1200" b="0" baseline="0" smtClean="0">
              <a:latin typeface="Times New Roman" pitchFamily="18"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E3B271D4-488D-45CC-B729-6FF63B45A4C7}" type="slidenum">
              <a:rPr lang="en-US" sz="1200" b="0" baseline="0" smtClean="0">
                <a:latin typeface="Times New Roman" pitchFamily="18" charset="0"/>
              </a:rPr>
              <a:pPr/>
              <a:t>29</a:t>
            </a:fld>
            <a:endParaRPr lang="en-US" sz="1200" b="0" baseline="0" smtClean="0">
              <a:latin typeface="Times New Roman" pitchFamily="18"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4B1DA922-4E40-4230-A622-A97D7EB40F06}" type="slidenum">
              <a:rPr lang="en-US" sz="1200" b="0" baseline="0" smtClean="0">
                <a:latin typeface="Times New Roman" pitchFamily="18" charset="0"/>
              </a:rPr>
              <a:pPr/>
              <a:t>30</a:t>
            </a:fld>
            <a:endParaRPr lang="en-US" sz="1200" b="0" baseline="0" smtClean="0">
              <a:latin typeface="Times New Roman" pitchFamily="18"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B40C983D-0FA7-4AED-8749-322766A5FB62}" type="slidenum">
              <a:rPr lang="en-US" sz="1200" b="0" baseline="0" smtClean="0">
                <a:latin typeface="Times New Roman" pitchFamily="18" charset="0"/>
              </a:rPr>
              <a:pPr/>
              <a:t>4</a:t>
            </a:fld>
            <a:endParaRPr lang="en-US" sz="1200" b="0" baseline="0" smtClean="0">
              <a:latin typeface="Times New Roman" pitchFamily="18"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70843DEC-1848-4B40-9F36-9BB5229184BA}" type="slidenum">
              <a:rPr lang="en-US" sz="1200" b="0" baseline="0" smtClean="0">
                <a:latin typeface="Times New Roman" pitchFamily="18" charset="0"/>
              </a:rPr>
              <a:pPr/>
              <a:t>31</a:t>
            </a:fld>
            <a:endParaRPr lang="en-US" sz="1200" b="0" baseline="0" smtClean="0">
              <a:latin typeface="Times New Roman" pitchFamily="18"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2811A93F-3856-4FCB-9CED-BBBB2F1580AE}" type="slidenum">
              <a:rPr lang="en-US" sz="1200" b="0" baseline="0" smtClean="0">
                <a:latin typeface="Times New Roman" pitchFamily="18" charset="0"/>
              </a:rPr>
              <a:pPr/>
              <a:t>32</a:t>
            </a:fld>
            <a:endParaRPr lang="en-US" sz="1200" b="0" baseline="0" smtClean="0">
              <a:latin typeface="Times New Roman" pitchFamily="18"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5B1880F4-2436-4283-9F26-E4AC48C2191D}" type="slidenum">
              <a:rPr lang="en-US" sz="1200" b="0" baseline="0" smtClean="0">
                <a:latin typeface="Times New Roman" pitchFamily="18" charset="0"/>
              </a:rPr>
              <a:pPr/>
              <a:t>33</a:t>
            </a:fld>
            <a:endParaRPr lang="en-US" sz="1200" b="0" baseline="0" smtClean="0">
              <a:latin typeface="Times New Roman" pitchFamily="18"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E31A5427-F657-471A-955A-5FAACA4F6C03}" type="slidenum">
              <a:rPr lang="en-US" sz="1200" b="0" baseline="0" smtClean="0">
                <a:latin typeface="Times New Roman" pitchFamily="18" charset="0"/>
              </a:rPr>
              <a:pPr/>
              <a:t>34</a:t>
            </a:fld>
            <a:endParaRPr lang="en-US" sz="1200" b="0" baseline="0" smtClean="0">
              <a:latin typeface="Times New Roman" pitchFamily="18"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D977548B-AC30-4832-A40C-4A9DC47696DA}" type="slidenum">
              <a:rPr lang="en-US" sz="1200" b="0" baseline="0" smtClean="0">
                <a:latin typeface="Times New Roman" pitchFamily="18" charset="0"/>
              </a:rPr>
              <a:pPr/>
              <a:t>35</a:t>
            </a:fld>
            <a:endParaRPr lang="en-US" sz="1200" b="0" baseline="0" smtClean="0">
              <a:latin typeface="Times New Roman" pitchFamily="18"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6A4A3365-A5F4-430F-B303-F30A610DF89B}" type="slidenum">
              <a:rPr lang="en-US" sz="1200" b="0" baseline="0" smtClean="0">
                <a:latin typeface="Times New Roman" pitchFamily="18" charset="0"/>
              </a:rPr>
              <a:pPr/>
              <a:t>36</a:t>
            </a:fld>
            <a:endParaRPr lang="en-US" sz="1200" b="0" baseline="0" smtClean="0">
              <a:latin typeface="Times New Roman" pitchFamily="18"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FA5DA59E-919D-4D63-BFBF-F2EA53096060}" type="slidenum">
              <a:rPr lang="en-US" sz="1200" b="0" baseline="0" smtClean="0">
                <a:latin typeface="Times New Roman" pitchFamily="18" charset="0"/>
              </a:rPr>
              <a:pPr/>
              <a:t>37</a:t>
            </a:fld>
            <a:endParaRPr lang="en-US" sz="1200" b="0" baseline="0" smtClean="0">
              <a:latin typeface="Times New Roman" pitchFamily="18"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0FD93F7D-496C-4784-ACE8-BB3148952205}" type="slidenum">
              <a:rPr lang="en-US" sz="1200" b="0" baseline="0" smtClean="0">
                <a:latin typeface="Times New Roman" pitchFamily="18" charset="0"/>
              </a:rPr>
              <a:pPr/>
              <a:t>5</a:t>
            </a:fld>
            <a:endParaRPr lang="en-US" sz="1200" b="0" baseline="0" smtClean="0">
              <a:latin typeface="Times New Roman" pitchFamily="18"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E2EDDA87-6E5C-4950-BD01-F299828DA067}" type="slidenum">
              <a:rPr lang="en-US" sz="1200" b="0" baseline="0" smtClean="0">
                <a:latin typeface="Times New Roman" pitchFamily="18" charset="0"/>
              </a:rPr>
              <a:pPr/>
              <a:t>6</a:t>
            </a:fld>
            <a:endParaRPr lang="en-US" sz="1200" b="0" baseline="0" smtClean="0">
              <a:latin typeface="Times New Roman" pitchFamily="18"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9B5FBBE4-757F-4C8B-8CF1-0E623188674B}" type="slidenum">
              <a:rPr lang="en-US" sz="1200" b="0" baseline="0" smtClean="0">
                <a:latin typeface="Times New Roman" pitchFamily="18" charset="0"/>
              </a:rPr>
              <a:pPr/>
              <a:t>7</a:t>
            </a:fld>
            <a:endParaRPr lang="en-US" sz="1200" b="0" baseline="0" smtClean="0">
              <a:latin typeface="Times New Roman" pitchFamily="18"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54D21010-8DE4-4F39-9AAE-746415DCB842}" type="slidenum">
              <a:rPr lang="en-US" sz="1200" b="0" baseline="0" smtClean="0">
                <a:latin typeface="Times New Roman" pitchFamily="18" charset="0"/>
              </a:rPr>
              <a:pPr/>
              <a:t>8</a:t>
            </a:fld>
            <a:endParaRPr lang="en-US" sz="1200" b="0" baseline="0" smtClean="0">
              <a:latin typeface="Times New Roman" pitchFamily="18"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48EE0DB8-E094-48C1-8F16-C262A762E384}" type="slidenum">
              <a:rPr lang="en-US" sz="1200" b="0" baseline="0" smtClean="0">
                <a:latin typeface="Times New Roman" pitchFamily="18" charset="0"/>
              </a:rPr>
              <a:pPr/>
              <a:t>9</a:t>
            </a:fld>
            <a:endParaRPr lang="en-US" sz="1200" b="0" baseline="0" smtClean="0">
              <a:latin typeface="Times New Roman"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fld id="{38632BB1-B5E7-4E34-B7DE-E31924661129}" type="slidenum">
              <a:rPr lang="en-US" sz="1200" b="0" baseline="0" smtClean="0">
                <a:latin typeface="Times New Roman" pitchFamily="18" charset="0"/>
              </a:rPr>
              <a:pPr/>
              <a:t>10</a:t>
            </a:fld>
            <a:endParaRPr lang="en-US" sz="1200" b="0" baseline="0" smtClean="0">
              <a:latin typeface="Times New Roman" pitchFamily="18"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D0A4478-774C-43A1-9068-39DE107B0743}" type="datetimeFigureOut">
              <a:rPr lang="en-AU" smtClean="0"/>
              <a:t>6/12/2012</a:t>
            </a:fld>
            <a:endParaRPr lang="en-AU"/>
          </a:p>
        </p:txBody>
      </p:sp>
      <p:sp>
        <p:nvSpPr>
          <p:cNvPr id="17" name="Footer Placeholder 16"/>
          <p:cNvSpPr>
            <a:spLocks noGrp="1"/>
          </p:cNvSpPr>
          <p:nvPr>
            <p:ph type="ftr" sz="quarter" idx="11"/>
          </p:nvPr>
        </p:nvSpPr>
        <p:spPr>
          <a:xfrm>
            <a:off x="2898648" y="6355080"/>
            <a:ext cx="3474720" cy="365760"/>
          </a:xfrm>
        </p:spPr>
        <p:txBody>
          <a:bodyPr/>
          <a:lstStyle/>
          <a:p>
            <a:endParaRPr lang="en-AU"/>
          </a:p>
        </p:txBody>
      </p:sp>
      <p:sp>
        <p:nvSpPr>
          <p:cNvPr id="29" name="Slide Number Placeholder 28"/>
          <p:cNvSpPr>
            <a:spLocks noGrp="1"/>
          </p:cNvSpPr>
          <p:nvPr>
            <p:ph type="sldNum" sz="quarter" idx="12"/>
          </p:nvPr>
        </p:nvSpPr>
        <p:spPr>
          <a:xfrm>
            <a:off x="1216152" y="6355080"/>
            <a:ext cx="1219200" cy="365760"/>
          </a:xfrm>
        </p:spPr>
        <p:txBody>
          <a:bodyPr/>
          <a:lstStyle/>
          <a:p>
            <a:fld id="{3FA63AE8-7141-446C-8F7A-86C214395441}" type="slidenum">
              <a:rPr lang="en-AU" smtClean="0"/>
              <a:t>‹#›</a:t>
            </a:fld>
            <a:endParaRPr lang="en-AU"/>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0A4478-774C-43A1-9068-39DE107B0743}" type="datetimeFigureOut">
              <a:rPr lang="en-AU" smtClean="0"/>
              <a:t>6/12/2012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63AE8-7141-446C-8F7A-86C21439544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0A4478-774C-43A1-9068-39DE107B0743}" type="datetimeFigureOut">
              <a:rPr lang="en-AU" smtClean="0"/>
              <a:t>6/12/2012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63AE8-7141-446C-8F7A-86C214395441}" type="slidenum">
              <a:rPr lang="en-AU" smtClean="0"/>
              <a:t>‹#›</a:t>
            </a:fld>
            <a:endParaRPr lang="en-AU"/>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D0A4478-774C-43A1-9068-39DE107B0743}" type="datetimeFigureOut">
              <a:rPr lang="en-AU" smtClean="0"/>
              <a:t>6/12/2012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63AE8-7141-446C-8F7A-86C214395441}" type="slidenum">
              <a:rPr lang="en-AU" smtClean="0"/>
              <a:t>‹#›</a:t>
            </a:fld>
            <a:endParaRPr lang="en-AU"/>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D0A4478-774C-43A1-9068-39DE107B0743}" type="datetimeFigureOut">
              <a:rPr lang="en-AU" smtClean="0"/>
              <a:t>6/12/2012</a:t>
            </a:fld>
            <a:endParaRPr lang="en-AU"/>
          </a:p>
        </p:txBody>
      </p:sp>
      <p:sp>
        <p:nvSpPr>
          <p:cNvPr id="5" name="Footer Placeholder 4"/>
          <p:cNvSpPr>
            <a:spLocks noGrp="1"/>
          </p:cNvSpPr>
          <p:nvPr>
            <p:ph type="ftr" sz="quarter" idx="11"/>
          </p:nvPr>
        </p:nvSpPr>
        <p:spPr>
          <a:xfrm>
            <a:off x="2898648" y="6355080"/>
            <a:ext cx="3474720" cy="365760"/>
          </a:xfrm>
        </p:spPr>
        <p:txBody>
          <a:bodyPr/>
          <a:lstStyle/>
          <a:p>
            <a:endParaRPr lang="en-AU"/>
          </a:p>
        </p:txBody>
      </p:sp>
      <p:sp>
        <p:nvSpPr>
          <p:cNvPr id="6" name="Slide Number Placeholder 5"/>
          <p:cNvSpPr>
            <a:spLocks noGrp="1"/>
          </p:cNvSpPr>
          <p:nvPr>
            <p:ph type="sldNum" sz="quarter" idx="12"/>
          </p:nvPr>
        </p:nvSpPr>
        <p:spPr>
          <a:xfrm>
            <a:off x="1069848" y="6355080"/>
            <a:ext cx="1520952" cy="365760"/>
          </a:xfrm>
        </p:spPr>
        <p:txBody>
          <a:bodyPr/>
          <a:lstStyle/>
          <a:p>
            <a:fld id="{3FA63AE8-7141-446C-8F7A-86C214395441}" type="slidenum">
              <a:rPr lang="en-AU" smtClean="0"/>
              <a:t>‹#›</a:t>
            </a:fld>
            <a:endParaRPr lang="en-AU"/>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D0A4478-774C-43A1-9068-39DE107B0743}" type="datetimeFigureOut">
              <a:rPr lang="en-AU" smtClean="0"/>
              <a:t>6/12/2012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A63AE8-7141-446C-8F7A-86C214395441}" type="slidenum">
              <a:rPr lang="en-AU" smtClean="0"/>
              <a:t>‹#›</a:t>
            </a:fld>
            <a:endParaRPr lang="en-AU"/>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0A4478-774C-43A1-9068-39DE107B0743}" type="datetimeFigureOut">
              <a:rPr lang="en-AU" smtClean="0"/>
              <a:t>6/12/2012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FA63AE8-7141-446C-8F7A-86C214395441}" type="slidenum">
              <a:rPr lang="en-AU" smtClean="0"/>
              <a:t>‹#›</a:t>
            </a:fld>
            <a:endParaRPr lang="en-AU"/>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0A4478-774C-43A1-9068-39DE107B0743}" type="datetimeFigureOut">
              <a:rPr lang="en-AU" smtClean="0"/>
              <a:t>6/12/2012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FA63AE8-7141-446C-8F7A-86C214395441}" type="slidenum">
              <a:rPr lang="en-AU" smtClean="0"/>
              <a:t>‹#›</a:t>
            </a:fld>
            <a:endParaRPr lang="en-AU"/>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A4478-774C-43A1-9068-39DE107B0743}" type="datetimeFigureOut">
              <a:rPr lang="en-AU" smtClean="0"/>
              <a:t>6/12/2012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FA63AE8-7141-446C-8F7A-86C214395441}" type="slidenum">
              <a:rPr lang="en-AU" smtClean="0"/>
              <a:t>‹#›</a:t>
            </a:fld>
            <a:endParaRPr lang="en-AU"/>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0A4478-774C-43A1-9068-39DE107B0743}" type="datetimeFigureOut">
              <a:rPr lang="en-AU" smtClean="0"/>
              <a:t>6/12/2012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A63AE8-7141-446C-8F7A-86C214395441}" type="slidenum">
              <a:rPr lang="en-AU" smtClean="0"/>
              <a:t>‹#›</a:t>
            </a:fld>
            <a:endParaRPr lang="en-AU"/>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0A4478-774C-43A1-9068-39DE107B0743}" type="datetimeFigureOut">
              <a:rPr lang="en-AU" smtClean="0"/>
              <a:t>6/12/2012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A63AE8-7141-446C-8F7A-86C214395441}" type="slidenum">
              <a:rPr lang="en-AU" smtClean="0"/>
              <a:t>‹#›</a:t>
            </a:fld>
            <a:endParaRPr lang="en-AU"/>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D0A4478-774C-43A1-9068-39DE107B0743}" type="datetimeFigureOut">
              <a:rPr lang="en-AU" smtClean="0"/>
              <a:t>6/12/2012</a:t>
            </a:fld>
            <a:endParaRPr lang="en-AU"/>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FA63AE8-7141-446C-8F7A-86C214395441}" type="slidenum">
              <a:rPr lang="en-AU" smtClean="0"/>
              <a:t>‹#›</a:t>
            </a:fld>
            <a:endParaRPr lang="en-AU"/>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 </a:t>
            </a:r>
            <a:r>
              <a:rPr lang="en-AU" dirty="0" err="1" smtClean="0"/>
              <a:t>Lapisan</a:t>
            </a:r>
            <a:r>
              <a:rPr lang="en-AU" dirty="0" smtClean="0"/>
              <a:t> Transport  (2)</a:t>
            </a:r>
            <a:endParaRPr lang="en-AU" dirty="0"/>
          </a:p>
        </p:txBody>
      </p:sp>
      <p:sp>
        <p:nvSpPr>
          <p:cNvPr id="3" name="Subtitle 2"/>
          <p:cNvSpPr>
            <a:spLocks noGrp="1"/>
          </p:cNvSpPr>
          <p:nvPr>
            <p:ph type="subTitle" idx="1"/>
          </p:nvPr>
        </p:nvSpPr>
        <p:spPr/>
        <p:txBody>
          <a:bodyPr/>
          <a:lstStyle/>
          <a:p>
            <a:r>
              <a:rPr lang="en-AU" smtClean="0"/>
              <a:t>TCP, THREE-WAY HANDSHAKE, WINDOW</a:t>
            </a:r>
            <a:endParaRPr lang="en-AU"/>
          </a:p>
        </p:txBody>
      </p:sp>
    </p:spTree>
    <p:extLst>
      <p:ext uri="{BB962C8B-B14F-4D97-AF65-F5344CB8AC3E}">
        <p14:creationId xmlns:p14="http://schemas.microsoft.com/office/powerpoint/2010/main" val="20661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403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403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403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403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403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404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4041" name="Line 9"/>
          <p:cNvSpPr>
            <a:spLocks noChangeShapeType="1"/>
          </p:cNvSpPr>
          <p:nvPr/>
        </p:nvSpPr>
        <p:spPr bwMode="auto">
          <a:xfrm>
            <a:off x="457200" y="1905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4042" name="Line 10"/>
          <p:cNvSpPr>
            <a:spLocks noChangeShapeType="1"/>
          </p:cNvSpPr>
          <p:nvPr/>
        </p:nvSpPr>
        <p:spPr bwMode="auto">
          <a:xfrm>
            <a:off x="458788" y="5105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4043" name="Rectangle 11"/>
          <p:cNvSpPr>
            <a:spLocks noChangeArrowheads="1"/>
          </p:cNvSpPr>
          <p:nvPr/>
        </p:nvSpPr>
        <p:spPr bwMode="auto">
          <a:xfrm>
            <a:off x="495300" y="1997075"/>
            <a:ext cx="8077200" cy="304641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buFont typeface="Arial" pitchFamily="34" charset="0"/>
              <a:buChar char="•"/>
            </a:pPr>
            <a:r>
              <a:rPr lang="en-US" baseline="0"/>
              <a:t>Nilai dari koom acknowledgment pada segment, mendefinisikan nomor byte selanjutnya yang diharapkan akan diterima </a:t>
            </a:r>
          </a:p>
          <a:p>
            <a:pPr marL="457200" indent="-457200" algn="just">
              <a:buFont typeface="Arial" pitchFamily="34" charset="0"/>
              <a:buChar char="•"/>
            </a:pPr>
            <a:r>
              <a:rPr lang="en-US" baseline="0"/>
              <a:t>Nomor acknowledgment bersifat kumulatif.</a:t>
            </a:r>
          </a:p>
        </p:txBody>
      </p:sp>
      <p:grpSp>
        <p:nvGrpSpPr>
          <p:cNvPr id="44044" name="Group 12"/>
          <p:cNvGrpSpPr>
            <a:grpSpLocks/>
          </p:cNvGrpSpPr>
          <p:nvPr/>
        </p:nvGrpSpPr>
        <p:grpSpPr bwMode="auto">
          <a:xfrm>
            <a:off x="457200" y="1219200"/>
            <a:ext cx="1143000" cy="566738"/>
            <a:chOff x="1200" y="1248"/>
            <a:chExt cx="720" cy="357"/>
          </a:xfrm>
        </p:grpSpPr>
        <p:pic>
          <p:nvPicPr>
            <p:cNvPr id="440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3349215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F019FE0E-AE1F-43FD-8242-D215AD9B0A2B}" type="slidenum">
              <a:rPr lang="en-US" sz="1400">
                <a:solidFill>
                  <a:schemeClr val="tx2"/>
                </a:solidFill>
              </a:rPr>
              <a:pPr/>
              <a:t>11</a:t>
            </a:fld>
            <a:endParaRPr lang="en-US" sz="1400">
              <a:solidFill>
                <a:schemeClr val="tx2"/>
              </a:solidFill>
            </a:endParaRPr>
          </a:p>
        </p:txBody>
      </p:sp>
      <p:sp>
        <p:nvSpPr>
          <p:cNvPr id="45059"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60"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061" name="Text Box 4"/>
          <p:cNvSpPr txBox="1">
            <a:spLocks noChangeArrowheads="1"/>
          </p:cNvSpPr>
          <p:nvPr/>
        </p:nvSpPr>
        <p:spPr bwMode="auto">
          <a:xfrm>
            <a:off x="304800" y="381000"/>
            <a:ext cx="38623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0" baseline="0">
                <a:solidFill>
                  <a:schemeClr val="folHlink"/>
                </a:solidFill>
                <a:latin typeface="Times New Roman" pitchFamily="18" charset="0"/>
              </a:rPr>
              <a:t>Figure 16  Format </a:t>
            </a:r>
            <a:r>
              <a:rPr lang="en-US" sz="2000" b="0" i="1" baseline="0">
                <a:latin typeface="Times New Roman" pitchFamily="18" charset="0"/>
              </a:rPr>
              <a:t>TCP segment</a:t>
            </a:r>
          </a:p>
        </p:txBody>
      </p:sp>
      <p:sp>
        <p:nvSpPr>
          <p:cNvPr id="45062"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450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7757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93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8E64C7F2-03DD-4BE7-A508-628DA17744BC}" type="slidenum">
              <a:rPr lang="en-US" sz="1400">
                <a:solidFill>
                  <a:schemeClr val="tx2"/>
                </a:solidFill>
              </a:rPr>
              <a:pPr/>
              <a:t>12</a:t>
            </a:fld>
            <a:endParaRPr lang="en-US" sz="1400">
              <a:solidFill>
                <a:schemeClr val="tx2"/>
              </a:solidFill>
            </a:endParaRPr>
          </a:p>
        </p:txBody>
      </p:sp>
      <p:sp>
        <p:nvSpPr>
          <p:cNvPr id="46083"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6084"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6085" name="Text Box 4"/>
          <p:cNvSpPr txBox="1">
            <a:spLocks noChangeArrowheads="1"/>
          </p:cNvSpPr>
          <p:nvPr/>
        </p:nvSpPr>
        <p:spPr bwMode="auto">
          <a:xfrm>
            <a:off x="304800" y="381000"/>
            <a:ext cx="3008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17  </a:t>
            </a:r>
            <a:r>
              <a:rPr lang="en-US" sz="2000" i="1" baseline="0">
                <a:latin typeface="Times New Roman" pitchFamily="18" charset="0"/>
              </a:rPr>
              <a:t>Control field</a:t>
            </a:r>
          </a:p>
        </p:txBody>
      </p:sp>
      <p:sp>
        <p:nvSpPr>
          <p:cNvPr id="46086"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4608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471738"/>
            <a:ext cx="84836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091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990600" y="914400"/>
            <a:ext cx="53863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Table 3  </a:t>
            </a:r>
            <a:r>
              <a:rPr lang="en-US" sz="2000" i="1" baseline="0">
                <a:latin typeface="Times New Roman" pitchFamily="18" charset="0"/>
              </a:rPr>
              <a:t>Description of flags in the control field</a:t>
            </a:r>
          </a:p>
        </p:txBody>
      </p:sp>
      <p:pic>
        <p:nvPicPr>
          <p:cNvPr id="471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1913"/>
            <a:ext cx="7010400" cy="3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33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8131"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8132" name="Text Box 4"/>
          <p:cNvSpPr txBox="1">
            <a:spLocks noChangeArrowheads="1"/>
          </p:cNvSpPr>
          <p:nvPr/>
        </p:nvSpPr>
        <p:spPr bwMode="auto">
          <a:xfrm>
            <a:off x="304800" y="381000"/>
            <a:ext cx="84629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18  </a:t>
            </a:r>
            <a:r>
              <a:rPr lang="en-US" sz="2000" i="1" baseline="0">
                <a:latin typeface="Times New Roman" pitchFamily="18" charset="0"/>
              </a:rPr>
              <a:t>Connection establishment menunggakan three-way handshaking</a:t>
            </a:r>
          </a:p>
        </p:txBody>
      </p:sp>
      <p:sp>
        <p:nvSpPr>
          <p:cNvPr id="48133"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1143000"/>
            <a:ext cx="6672262"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47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915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915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915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915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915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916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9161"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9162" name="Line 10"/>
          <p:cNvSpPr>
            <a:spLocks noChangeShapeType="1"/>
          </p:cNvSpPr>
          <p:nvPr/>
        </p:nvSpPr>
        <p:spPr bwMode="auto">
          <a:xfrm>
            <a:off x="457200" y="4495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9163" name="Rectangle 11"/>
          <p:cNvSpPr>
            <a:spLocks noChangeArrowheads="1"/>
          </p:cNvSpPr>
          <p:nvPr/>
        </p:nvSpPr>
        <p:spPr bwMode="auto">
          <a:xfrm>
            <a:off x="495300" y="2759075"/>
            <a:ext cx="8077200" cy="15700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A SYN segment tidak dapat membawa data, tetapi membutuhkan 1 (satu)  sequence number.</a:t>
            </a:r>
          </a:p>
        </p:txBody>
      </p:sp>
      <p:grpSp>
        <p:nvGrpSpPr>
          <p:cNvPr id="49164" name="Group 12"/>
          <p:cNvGrpSpPr>
            <a:grpSpLocks/>
          </p:cNvGrpSpPr>
          <p:nvPr/>
        </p:nvGrpSpPr>
        <p:grpSpPr bwMode="auto">
          <a:xfrm>
            <a:off x="457200" y="1981200"/>
            <a:ext cx="1143000" cy="566738"/>
            <a:chOff x="1200" y="1248"/>
            <a:chExt cx="720" cy="357"/>
          </a:xfrm>
        </p:grpSpPr>
        <p:pic>
          <p:nvPicPr>
            <p:cNvPr id="4916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130848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017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0180"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018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018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0183"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018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0185"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0186" name="Line 10"/>
          <p:cNvSpPr>
            <a:spLocks noChangeShapeType="1"/>
          </p:cNvSpPr>
          <p:nvPr/>
        </p:nvSpPr>
        <p:spPr bwMode="auto">
          <a:xfrm>
            <a:off x="458788" y="4419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0187" name="Rectangle 11"/>
          <p:cNvSpPr>
            <a:spLocks noChangeArrowheads="1"/>
          </p:cNvSpPr>
          <p:nvPr/>
        </p:nvSpPr>
        <p:spPr bwMode="auto">
          <a:xfrm>
            <a:off x="495300" y="2759075"/>
            <a:ext cx="8077200" cy="15700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A SYN + ACK segment tidak dapat membawa data, tetapi membutuhkan 1 (satu)  sequence number.</a:t>
            </a:r>
          </a:p>
        </p:txBody>
      </p:sp>
      <p:grpSp>
        <p:nvGrpSpPr>
          <p:cNvPr id="50188" name="Group 12"/>
          <p:cNvGrpSpPr>
            <a:grpSpLocks/>
          </p:cNvGrpSpPr>
          <p:nvPr/>
        </p:nvGrpSpPr>
        <p:grpSpPr bwMode="auto">
          <a:xfrm>
            <a:off x="457200" y="1981200"/>
            <a:ext cx="1143000" cy="566738"/>
            <a:chOff x="1200" y="1248"/>
            <a:chExt cx="720" cy="357"/>
          </a:xfrm>
        </p:grpSpPr>
        <p:pic>
          <p:nvPicPr>
            <p:cNvPr id="5018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0"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609537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120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1204"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120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120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1207"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120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1209"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210" name="Line 10"/>
          <p:cNvSpPr>
            <a:spLocks noChangeShapeType="1"/>
          </p:cNvSpPr>
          <p:nvPr/>
        </p:nvSpPr>
        <p:spPr bwMode="auto">
          <a:xfrm>
            <a:off x="442913" y="4495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211" name="Rectangle 11"/>
          <p:cNvSpPr>
            <a:spLocks noChangeArrowheads="1"/>
          </p:cNvSpPr>
          <p:nvPr/>
        </p:nvSpPr>
        <p:spPr bwMode="auto">
          <a:xfrm>
            <a:off x="508000" y="2819400"/>
            <a:ext cx="8077200" cy="15700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Sebuah ACK segment, apabila tidak dalam mebawa data, maka ACK tidak membutuhkan satu  sequence number.</a:t>
            </a:r>
          </a:p>
        </p:txBody>
      </p:sp>
      <p:grpSp>
        <p:nvGrpSpPr>
          <p:cNvPr id="51212" name="Group 12"/>
          <p:cNvGrpSpPr>
            <a:grpSpLocks/>
          </p:cNvGrpSpPr>
          <p:nvPr/>
        </p:nvGrpSpPr>
        <p:grpSpPr bwMode="auto">
          <a:xfrm>
            <a:off x="457200" y="1981200"/>
            <a:ext cx="1143000" cy="566738"/>
            <a:chOff x="1200" y="1248"/>
            <a:chExt cx="720" cy="357"/>
          </a:xfrm>
        </p:grpSpPr>
        <p:pic>
          <p:nvPicPr>
            <p:cNvPr id="512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4"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81603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2227"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2228" name="Text Box 4"/>
          <p:cNvSpPr txBox="1">
            <a:spLocks noChangeArrowheads="1"/>
          </p:cNvSpPr>
          <p:nvPr/>
        </p:nvSpPr>
        <p:spPr bwMode="auto">
          <a:xfrm>
            <a:off x="304800" y="381000"/>
            <a:ext cx="30035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19  </a:t>
            </a:r>
            <a:r>
              <a:rPr lang="en-US" sz="2000" i="1" baseline="0">
                <a:latin typeface="Times New Roman" pitchFamily="18" charset="0"/>
              </a:rPr>
              <a:t>Data transfer</a:t>
            </a:r>
          </a:p>
        </p:txBody>
      </p:sp>
      <p:sp>
        <p:nvSpPr>
          <p:cNvPr id="52229"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522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788" y="1143000"/>
            <a:ext cx="4214812"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071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2772E812-88CA-4F9D-8E99-A88D13678A08}" type="slidenum">
              <a:rPr lang="en-US" sz="1400">
                <a:solidFill>
                  <a:schemeClr val="tx2"/>
                </a:solidFill>
              </a:rPr>
              <a:pPr/>
              <a:t>19</a:t>
            </a:fld>
            <a:endParaRPr lang="en-US" sz="1400">
              <a:solidFill>
                <a:schemeClr val="tx2"/>
              </a:solidFill>
            </a:endParaRPr>
          </a:p>
        </p:txBody>
      </p:sp>
      <p:sp>
        <p:nvSpPr>
          <p:cNvPr id="53251"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3252"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3253" name="Text Box 4"/>
          <p:cNvSpPr txBox="1">
            <a:spLocks noChangeArrowheads="1"/>
          </p:cNvSpPr>
          <p:nvPr/>
        </p:nvSpPr>
        <p:spPr bwMode="auto">
          <a:xfrm>
            <a:off x="304800" y="381000"/>
            <a:ext cx="7308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20  </a:t>
            </a:r>
            <a:r>
              <a:rPr lang="en-US" sz="2000" i="1" baseline="0">
                <a:latin typeface="Times New Roman" pitchFamily="18" charset="0"/>
              </a:rPr>
              <a:t>Connection termination using three-way handshaking</a:t>
            </a:r>
          </a:p>
        </p:txBody>
      </p:sp>
      <p:sp>
        <p:nvSpPr>
          <p:cNvPr id="53254"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532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1157288"/>
            <a:ext cx="6864350"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78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TCP</a:t>
            </a:r>
            <a:endParaRPr lang="en-AU" dirty="0"/>
          </a:p>
        </p:txBody>
      </p:sp>
      <p:sp>
        <p:nvSpPr>
          <p:cNvPr id="358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13B61BF7-5FA7-4544-A0BE-916EF2E91392}" type="slidenum">
              <a:rPr lang="en-US" sz="1400">
                <a:solidFill>
                  <a:schemeClr val="tx2"/>
                </a:solidFill>
              </a:rPr>
              <a:pPr/>
              <a:t>2</a:t>
            </a:fld>
            <a:endParaRPr lang="en-US" sz="1400">
              <a:solidFill>
                <a:schemeClr val="tx2"/>
              </a:solidFill>
            </a:endParaRPr>
          </a:p>
        </p:txBody>
      </p:sp>
      <p:sp>
        <p:nvSpPr>
          <p:cNvPr id="3584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endParaRPr lang="en-US" sz="1800" baseline="0">
              <a:latin typeface="Times New Roman" pitchFamily="18" charset="0"/>
            </a:endParaRPr>
          </a:p>
        </p:txBody>
      </p:sp>
      <p:sp>
        <p:nvSpPr>
          <p:cNvPr id="1078277" name="Rectangle 5"/>
          <p:cNvSpPr>
            <a:spLocks noChangeArrowheads="1"/>
          </p:cNvSpPr>
          <p:nvPr/>
        </p:nvSpPr>
        <p:spPr bwMode="auto">
          <a:xfrm>
            <a:off x="304800" y="1454150"/>
            <a:ext cx="82296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lgn="just" eaLnBrk="1" hangingPunct="1">
              <a:buFont typeface="Arial" pitchFamily="34" charset="0"/>
              <a:buChar char="•"/>
              <a:defRPr/>
            </a:pPr>
            <a:r>
              <a:rPr lang="en-US" sz="2000" i="1" baseline="0" dirty="0">
                <a:effectLst>
                  <a:outerShdw blurRad="38100" dist="38100" dir="2700000" algn="tl">
                    <a:srgbClr val="C0C0C0"/>
                  </a:outerShdw>
                </a:effectLst>
                <a:latin typeface="Times New Roman" pitchFamily="18" charset="0"/>
              </a:rPr>
              <a:t>TCP </a:t>
            </a:r>
            <a:r>
              <a:rPr lang="en-US" sz="2000" i="1" baseline="0" dirty="0" err="1">
                <a:effectLst>
                  <a:outerShdw blurRad="38100" dist="38100" dir="2700000" algn="tl">
                    <a:srgbClr val="C0C0C0"/>
                  </a:outerShdw>
                </a:effectLst>
                <a:latin typeface="Times New Roman" pitchFamily="18" charset="0"/>
              </a:rPr>
              <a:t>adalah</a:t>
            </a:r>
            <a:r>
              <a:rPr lang="en-US" sz="2000" i="1" baseline="0" dirty="0">
                <a:effectLst>
                  <a:outerShdw blurRad="38100" dist="38100" dir="2700000" algn="tl">
                    <a:srgbClr val="C0C0C0"/>
                  </a:outerShdw>
                </a:effectLst>
                <a:latin typeface="Times New Roman" pitchFamily="18" charset="0"/>
              </a:rPr>
              <a:t> protocol yang </a:t>
            </a:r>
            <a:r>
              <a:rPr lang="en-US" sz="2000" i="1" baseline="0" dirty="0" err="1">
                <a:effectLst>
                  <a:outerShdw blurRad="38100" dist="38100" dir="2700000" algn="tl">
                    <a:srgbClr val="C0C0C0"/>
                  </a:outerShdw>
                </a:effectLst>
                <a:latin typeface="Times New Roman" pitchFamily="18" charset="0"/>
              </a:rPr>
              <a:t>berorientasi</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pada</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koneksi</a:t>
            </a:r>
            <a:r>
              <a:rPr lang="en-US" sz="2000" i="1" baseline="0" dirty="0">
                <a:effectLst>
                  <a:outerShdw blurRad="38100" dist="38100" dir="2700000" algn="tl">
                    <a:srgbClr val="C0C0C0"/>
                  </a:outerShdw>
                </a:effectLst>
                <a:latin typeface="Times New Roman" pitchFamily="18" charset="0"/>
              </a:rPr>
              <a:t>  (connection-oriented protocol); </a:t>
            </a:r>
          </a:p>
          <a:p>
            <a:pPr marL="457200" indent="-457200" algn="just" eaLnBrk="1" hangingPunct="1">
              <a:buFont typeface="Arial" pitchFamily="34" charset="0"/>
              <a:buChar char="•"/>
              <a:defRPr/>
            </a:pPr>
            <a:r>
              <a:rPr lang="en-US" sz="2000" i="1" baseline="0" dirty="0">
                <a:effectLst>
                  <a:outerShdw blurRad="38100" dist="38100" dir="2700000" algn="tl">
                    <a:srgbClr val="C0C0C0"/>
                  </a:outerShdw>
                </a:effectLst>
                <a:latin typeface="Times New Roman" pitchFamily="18" charset="0"/>
              </a:rPr>
              <a:t>TCP </a:t>
            </a:r>
            <a:r>
              <a:rPr lang="en-US" sz="2000" i="1" baseline="0" dirty="0" err="1">
                <a:effectLst>
                  <a:outerShdw blurRad="38100" dist="38100" dir="2700000" algn="tl">
                    <a:srgbClr val="C0C0C0"/>
                  </a:outerShdw>
                </a:effectLst>
                <a:latin typeface="Times New Roman" pitchFamily="18" charset="0"/>
              </a:rPr>
              <a:t>akan</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membuat</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sebuat</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koneksi</a:t>
            </a:r>
            <a:r>
              <a:rPr lang="en-US" sz="2000" i="1" baseline="0" dirty="0">
                <a:effectLst>
                  <a:outerShdw blurRad="38100" dist="38100" dir="2700000" algn="tl">
                    <a:srgbClr val="C0C0C0"/>
                  </a:outerShdw>
                </a:effectLst>
                <a:latin typeface="Times New Roman" pitchFamily="18" charset="0"/>
              </a:rPr>
              <a:t> virtual </a:t>
            </a:r>
            <a:r>
              <a:rPr lang="en-US" sz="2000" i="1" baseline="0" dirty="0" err="1">
                <a:effectLst>
                  <a:outerShdw blurRad="38100" dist="38100" dir="2700000" algn="tl">
                    <a:srgbClr val="C0C0C0"/>
                  </a:outerShdw>
                </a:effectLst>
                <a:latin typeface="Times New Roman" pitchFamily="18" charset="0"/>
              </a:rPr>
              <a:t>antara</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dua</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komputer</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terlebih</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dahulu</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sebelum</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keduanya</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saling</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bertukar</a:t>
            </a:r>
            <a:r>
              <a:rPr lang="en-US" sz="2000" i="1" baseline="0" dirty="0">
                <a:effectLst>
                  <a:outerShdw blurRad="38100" dist="38100" dir="2700000" algn="tl">
                    <a:srgbClr val="C0C0C0"/>
                  </a:outerShdw>
                </a:effectLst>
                <a:latin typeface="Times New Roman" pitchFamily="18" charset="0"/>
              </a:rPr>
              <a:t> data </a:t>
            </a:r>
          </a:p>
          <a:p>
            <a:pPr marL="457200" indent="-457200" algn="just" eaLnBrk="1" hangingPunct="1">
              <a:buFont typeface="Arial" pitchFamily="34" charset="0"/>
              <a:buChar char="•"/>
              <a:defRPr/>
            </a:pPr>
            <a:r>
              <a:rPr lang="en-US" sz="2000" i="1" baseline="0" dirty="0">
                <a:effectLst>
                  <a:outerShdw blurRad="38100" dist="38100" dir="2700000" algn="tl">
                    <a:srgbClr val="C0C0C0"/>
                  </a:outerShdw>
                </a:effectLst>
                <a:latin typeface="Times New Roman" pitchFamily="18" charset="0"/>
              </a:rPr>
              <a:t>TCP </a:t>
            </a:r>
            <a:r>
              <a:rPr lang="en-US" sz="2000" i="1" baseline="0" dirty="0" err="1">
                <a:effectLst>
                  <a:outerShdw blurRad="38100" dist="38100" dir="2700000" algn="tl">
                    <a:srgbClr val="C0C0C0"/>
                  </a:outerShdw>
                </a:effectLst>
                <a:latin typeface="Times New Roman" pitchFamily="18" charset="0"/>
              </a:rPr>
              <a:t>mempunyai</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mekanisme</a:t>
            </a:r>
            <a:r>
              <a:rPr lang="en-US" sz="2000" i="1" baseline="0" dirty="0">
                <a:effectLst>
                  <a:outerShdw blurRad="38100" dist="38100" dir="2700000" algn="tl">
                    <a:srgbClr val="C0C0C0"/>
                  </a:outerShdw>
                </a:effectLst>
                <a:latin typeface="Times New Roman" pitchFamily="18" charset="0"/>
              </a:rPr>
              <a:t> flow </a:t>
            </a:r>
            <a:r>
              <a:rPr lang="en-US" sz="2000" i="1" baseline="0" dirty="0" err="1">
                <a:effectLst>
                  <a:outerShdw blurRad="38100" dist="38100" dir="2700000" algn="tl">
                    <a:srgbClr val="C0C0C0"/>
                  </a:outerShdw>
                </a:effectLst>
                <a:latin typeface="Times New Roman" pitchFamily="18" charset="0"/>
              </a:rPr>
              <a:t>dan</a:t>
            </a:r>
            <a:r>
              <a:rPr lang="en-US" sz="2000" i="1" baseline="0" dirty="0">
                <a:effectLst>
                  <a:outerShdw blurRad="38100" dist="38100" dir="2700000" algn="tl">
                    <a:srgbClr val="C0C0C0"/>
                  </a:outerShdw>
                </a:effectLst>
                <a:latin typeface="Times New Roman" pitchFamily="18" charset="0"/>
              </a:rPr>
              <a:t> </a:t>
            </a:r>
            <a:r>
              <a:rPr lang="en-US" sz="2000" i="1" baseline="0" dirty="0">
                <a:effectLst>
                  <a:outerShdw blurRad="38100" dist="38100" dir="2700000" algn="tl">
                    <a:srgbClr val="C0C0C0"/>
                  </a:outerShdw>
                </a:effectLst>
                <a:latin typeface="Times New Roman" pitchFamily="18" charset="0"/>
              </a:rPr>
              <a:t>error </a:t>
            </a:r>
            <a:r>
              <a:rPr lang="en-US" sz="2000" i="1" baseline="0" dirty="0">
                <a:effectLst>
                  <a:outerShdw blurRad="38100" dist="38100" dir="2700000" algn="tl">
                    <a:srgbClr val="C0C0C0"/>
                  </a:outerShdw>
                </a:effectLst>
                <a:latin typeface="Times New Roman" pitchFamily="18" charset="0"/>
              </a:rPr>
              <a:t>control</a:t>
            </a:r>
          </a:p>
          <a:p>
            <a:pPr marL="457200" indent="-457200" algn="just" eaLnBrk="1" hangingPunct="1">
              <a:buFont typeface="Arial" pitchFamily="34" charset="0"/>
              <a:buChar char="•"/>
              <a:defRPr/>
            </a:pPr>
            <a:r>
              <a:rPr lang="en-US" sz="2000" i="1" baseline="0" dirty="0" err="1">
                <a:effectLst>
                  <a:outerShdw blurRad="38100" dist="38100" dir="2700000" algn="tl">
                    <a:srgbClr val="C0C0C0"/>
                  </a:outerShdw>
                </a:effectLst>
                <a:latin typeface="Times New Roman" pitchFamily="18" charset="0"/>
              </a:rPr>
              <a:t>Analogi</a:t>
            </a:r>
            <a:r>
              <a:rPr lang="en-US" sz="2000" i="1" baseline="0" dirty="0">
                <a:effectLst>
                  <a:outerShdw blurRad="38100" dist="38100" dir="2700000" algn="tl">
                    <a:srgbClr val="C0C0C0"/>
                  </a:outerShdw>
                </a:effectLst>
                <a:latin typeface="Times New Roman" pitchFamily="18" charset="0"/>
              </a:rPr>
              <a:t> : </a:t>
            </a:r>
            <a:r>
              <a:rPr lang="en-US" sz="2000" i="1" baseline="0" dirty="0" err="1">
                <a:effectLst>
                  <a:outerShdw blurRad="38100" dist="38100" dir="2700000" algn="tl">
                    <a:srgbClr val="C0C0C0"/>
                  </a:outerShdw>
                </a:effectLst>
                <a:latin typeface="Times New Roman" pitchFamily="18" charset="0"/>
              </a:rPr>
              <a:t>mengirimkan</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berita</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melalui</a:t>
            </a:r>
            <a:r>
              <a:rPr lang="en-US" sz="2000" i="1" baseline="0" dirty="0">
                <a:effectLst>
                  <a:outerShdw blurRad="38100" dist="38100" dir="2700000" algn="tl">
                    <a:srgbClr val="C0C0C0"/>
                  </a:outerShdw>
                </a:effectLst>
                <a:latin typeface="Times New Roman" pitchFamily="18" charset="0"/>
              </a:rPr>
              <a:t> </a:t>
            </a:r>
            <a:r>
              <a:rPr lang="en-US" sz="2000" i="1" baseline="0" dirty="0" err="1">
                <a:effectLst>
                  <a:outerShdw blurRad="38100" dist="38100" dir="2700000" algn="tl">
                    <a:srgbClr val="C0C0C0"/>
                  </a:outerShdw>
                </a:effectLst>
                <a:latin typeface="Times New Roman" pitchFamily="18" charset="0"/>
              </a:rPr>
              <a:t>telepon</a:t>
            </a:r>
            <a:endParaRPr lang="en-US" sz="2000" i="1" baseline="0" dirty="0">
              <a:effectLst>
                <a:outerShdw blurRad="38100" dist="38100" dir="2700000" algn="tl">
                  <a:srgbClr val="C0C0C0"/>
                </a:outerShdw>
              </a:effectLst>
              <a:latin typeface="Times New Roman" pitchFamily="18" charset="0"/>
            </a:endParaRPr>
          </a:p>
        </p:txBody>
      </p:sp>
      <p:sp>
        <p:nvSpPr>
          <p:cNvPr id="35846" name="Rectangle 6"/>
          <p:cNvSpPr>
            <a:spLocks noChangeArrowheads="1"/>
          </p:cNvSpPr>
          <p:nvPr/>
        </p:nvSpPr>
        <p:spPr bwMode="auto">
          <a:xfrm>
            <a:off x="304800" y="4117975"/>
            <a:ext cx="6705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Clr>
                <a:schemeClr val="tx1"/>
              </a:buClr>
              <a:buSzPct val="117000"/>
              <a:buFont typeface="Arial" pitchFamily="34" charset="0"/>
              <a:buChar char="•"/>
            </a:pPr>
            <a:r>
              <a:rPr lang="en-US" sz="2400" baseline="0">
                <a:solidFill>
                  <a:srgbClr val="0033CC"/>
                </a:solidFill>
                <a:latin typeface="Times New Roman" pitchFamily="18" charset="0"/>
              </a:rPr>
              <a:t>TCP Services</a:t>
            </a:r>
            <a:r>
              <a:rPr lang="fr-FR" sz="2400" baseline="0">
                <a:solidFill>
                  <a:srgbClr val="0033CC"/>
                </a:solidFill>
                <a:latin typeface="Times New Roman" pitchFamily="18" charset="0"/>
              </a:rPr>
              <a:t/>
            </a:r>
            <a:br>
              <a:rPr lang="fr-FR" sz="2400" baseline="0">
                <a:solidFill>
                  <a:srgbClr val="0033CC"/>
                </a:solidFill>
                <a:latin typeface="Times New Roman" pitchFamily="18" charset="0"/>
              </a:rPr>
            </a:br>
            <a:r>
              <a:rPr lang="fr-FR" sz="2400" baseline="0">
                <a:solidFill>
                  <a:srgbClr val="0033CC"/>
                </a:solidFill>
                <a:latin typeface="Times New Roman" pitchFamily="18" charset="0"/>
              </a:rPr>
              <a:t>TCP Features</a:t>
            </a:r>
          </a:p>
          <a:p>
            <a:pPr marL="342900" indent="-342900">
              <a:buClr>
                <a:schemeClr val="tx1"/>
              </a:buClr>
              <a:buSzPct val="117000"/>
              <a:buFont typeface="Arial" pitchFamily="34" charset="0"/>
              <a:buChar char="•"/>
            </a:pPr>
            <a:r>
              <a:rPr lang="en-US" sz="2400" baseline="0">
                <a:solidFill>
                  <a:srgbClr val="0033CC"/>
                </a:solidFill>
                <a:latin typeface="Times New Roman" pitchFamily="18" charset="0"/>
              </a:rPr>
              <a:t>Segment</a:t>
            </a:r>
          </a:p>
          <a:p>
            <a:pPr marL="342900" indent="-342900">
              <a:buClr>
                <a:schemeClr val="tx1"/>
              </a:buClr>
              <a:buSzPct val="117000"/>
              <a:buFont typeface="Arial" pitchFamily="34" charset="0"/>
              <a:buChar char="•"/>
            </a:pPr>
            <a:r>
              <a:rPr lang="en-US" sz="2400" baseline="0">
                <a:solidFill>
                  <a:srgbClr val="0033CC"/>
                </a:solidFill>
                <a:latin typeface="Times New Roman" pitchFamily="18" charset="0"/>
              </a:rPr>
              <a:t>A TCP Connection</a:t>
            </a:r>
          </a:p>
          <a:p>
            <a:pPr marL="342900" indent="-342900">
              <a:buClr>
                <a:schemeClr val="tx1"/>
              </a:buClr>
              <a:buSzPct val="117000"/>
              <a:buFont typeface="Arial" pitchFamily="34" charset="0"/>
              <a:buChar char="•"/>
            </a:pPr>
            <a:r>
              <a:rPr lang="en-US" sz="2400" baseline="0">
                <a:solidFill>
                  <a:srgbClr val="0033CC"/>
                </a:solidFill>
                <a:latin typeface="Times New Roman" pitchFamily="18" charset="0"/>
              </a:rPr>
              <a:t>Flow Control</a:t>
            </a:r>
          </a:p>
          <a:p>
            <a:pPr marL="342900" indent="-342900">
              <a:buClr>
                <a:schemeClr val="tx1"/>
              </a:buClr>
              <a:buSzPct val="117000"/>
              <a:buFont typeface="Arial" pitchFamily="34" charset="0"/>
              <a:buChar char="•"/>
            </a:pPr>
            <a:r>
              <a:rPr lang="en-US" sz="2400" baseline="0">
                <a:solidFill>
                  <a:srgbClr val="0033CC"/>
                </a:solidFill>
                <a:latin typeface="Times New Roman" pitchFamily="18" charset="0"/>
              </a:rPr>
              <a:t>Error Control</a:t>
            </a:r>
          </a:p>
        </p:txBody>
      </p:sp>
      <p:sp>
        <p:nvSpPr>
          <p:cNvPr id="1078279" name="Text Box 7"/>
          <p:cNvSpPr txBox="1">
            <a:spLocks noChangeArrowheads="1"/>
          </p:cNvSpPr>
          <p:nvPr/>
        </p:nvSpPr>
        <p:spPr bwMode="auto">
          <a:xfrm>
            <a:off x="403225" y="3641725"/>
            <a:ext cx="2346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b="0" u="sng" baseline="0" dirty="0" err="1">
                <a:solidFill>
                  <a:srgbClr val="FF0000"/>
                </a:solidFill>
                <a:effectLst>
                  <a:outerShdw blurRad="38100" dist="38100" dir="2700000" algn="tl">
                    <a:srgbClr val="C0C0C0"/>
                  </a:outerShdw>
                </a:effectLst>
                <a:latin typeface="Times New Roman" pitchFamily="18" charset="0"/>
              </a:rPr>
              <a:t>Topik</a:t>
            </a:r>
            <a:r>
              <a:rPr lang="en-US" sz="2800" b="0" u="sng" baseline="0" dirty="0">
                <a:solidFill>
                  <a:srgbClr val="FF0000"/>
                </a:solidFill>
                <a:effectLst>
                  <a:outerShdw blurRad="38100" dist="38100" dir="2700000" algn="tl">
                    <a:srgbClr val="C0C0C0"/>
                  </a:outerShdw>
                </a:effectLst>
                <a:latin typeface="Times New Roman" pitchFamily="18" charset="0"/>
              </a:rPr>
              <a:t> </a:t>
            </a:r>
            <a:r>
              <a:rPr lang="en-US" sz="2800" b="0" u="sng" baseline="0" dirty="0" err="1">
                <a:solidFill>
                  <a:srgbClr val="FF0000"/>
                </a:solidFill>
                <a:effectLst>
                  <a:outerShdw blurRad="38100" dist="38100" dir="2700000" algn="tl">
                    <a:srgbClr val="C0C0C0"/>
                  </a:outerShdw>
                </a:effectLst>
                <a:latin typeface="Times New Roman" pitchFamily="18" charset="0"/>
              </a:rPr>
              <a:t>diskusi</a:t>
            </a:r>
            <a:r>
              <a:rPr lang="en-US" sz="2800" b="0" u="sng" baseline="0" dirty="0">
                <a:solidFill>
                  <a:srgbClr val="FF0000"/>
                </a:solidFill>
                <a:effectLst>
                  <a:outerShdw blurRad="38100" dist="38100" dir="2700000" algn="tl">
                    <a:srgbClr val="C0C0C0"/>
                  </a:outerShdw>
                </a:effectLst>
                <a:latin typeface="Times New Roman" pitchFamily="18" charset="0"/>
              </a:rPr>
              <a:t> :</a:t>
            </a:r>
            <a:endParaRPr lang="en-US" sz="2800" b="0" u="sng" baseline="0" dirty="0">
              <a:solidFill>
                <a:srgbClr val="FF000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369934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427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427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427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427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427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428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4281"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4282" name="Line 10"/>
          <p:cNvSpPr>
            <a:spLocks noChangeShapeType="1"/>
          </p:cNvSpPr>
          <p:nvPr/>
        </p:nvSpPr>
        <p:spPr bwMode="auto">
          <a:xfrm>
            <a:off x="458788" y="4419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4283" name="Rectangle 11"/>
          <p:cNvSpPr>
            <a:spLocks noChangeArrowheads="1"/>
          </p:cNvSpPr>
          <p:nvPr/>
        </p:nvSpPr>
        <p:spPr bwMode="auto">
          <a:xfrm>
            <a:off x="495300" y="2759075"/>
            <a:ext cx="8077200" cy="206216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The FIN segment membutuhkan satu sequence number apabila tidak sedang membawa data</a:t>
            </a:r>
          </a:p>
          <a:p>
            <a:pPr algn="ctr"/>
            <a:endParaRPr lang="en-US" baseline="0"/>
          </a:p>
        </p:txBody>
      </p:sp>
      <p:grpSp>
        <p:nvGrpSpPr>
          <p:cNvPr id="54284" name="Group 12"/>
          <p:cNvGrpSpPr>
            <a:grpSpLocks/>
          </p:cNvGrpSpPr>
          <p:nvPr/>
        </p:nvGrpSpPr>
        <p:grpSpPr bwMode="auto">
          <a:xfrm>
            <a:off x="457200" y="1981200"/>
            <a:ext cx="1143000" cy="566738"/>
            <a:chOff x="1200" y="1248"/>
            <a:chExt cx="720" cy="357"/>
          </a:xfrm>
        </p:grpSpPr>
        <p:pic>
          <p:nvPicPr>
            <p:cNvPr id="542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8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1805987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DDA4A903-ACF6-438F-BBD6-B0E44A82632E}" type="slidenum">
              <a:rPr lang="en-US" sz="1400">
                <a:solidFill>
                  <a:schemeClr val="tx2"/>
                </a:solidFill>
              </a:rPr>
              <a:pPr/>
              <a:t>21</a:t>
            </a:fld>
            <a:endParaRPr lang="en-US" sz="1400">
              <a:solidFill>
                <a:schemeClr val="tx2"/>
              </a:solidFill>
            </a:endParaRPr>
          </a:p>
        </p:txBody>
      </p:sp>
      <p:sp>
        <p:nvSpPr>
          <p:cNvPr id="55299"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5300"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5301"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5302"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5303"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5304"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5305"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5306"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5307" name="Line 10"/>
          <p:cNvSpPr>
            <a:spLocks noChangeShapeType="1"/>
          </p:cNvSpPr>
          <p:nvPr/>
        </p:nvSpPr>
        <p:spPr bwMode="auto">
          <a:xfrm>
            <a:off x="458788" y="4419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5308" name="Rectangle 11"/>
          <p:cNvSpPr>
            <a:spLocks noChangeArrowheads="1"/>
          </p:cNvSpPr>
          <p:nvPr/>
        </p:nvSpPr>
        <p:spPr bwMode="auto">
          <a:xfrm>
            <a:off x="495300" y="2759075"/>
            <a:ext cx="8077200" cy="155416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The FIN + ACK segment consumes </a:t>
            </a:r>
            <a:br>
              <a:rPr lang="en-US" baseline="0"/>
            </a:br>
            <a:r>
              <a:rPr lang="en-US" baseline="0"/>
              <a:t>one sequence number if it </a:t>
            </a:r>
            <a:br>
              <a:rPr lang="en-US" baseline="0"/>
            </a:br>
            <a:r>
              <a:rPr lang="en-US" baseline="0"/>
              <a:t>does not carry data.</a:t>
            </a:r>
          </a:p>
        </p:txBody>
      </p:sp>
      <p:grpSp>
        <p:nvGrpSpPr>
          <p:cNvPr id="55309" name="Group 12"/>
          <p:cNvGrpSpPr>
            <a:grpSpLocks/>
          </p:cNvGrpSpPr>
          <p:nvPr/>
        </p:nvGrpSpPr>
        <p:grpSpPr bwMode="auto">
          <a:xfrm>
            <a:off x="457200" y="1981200"/>
            <a:ext cx="1143000" cy="566738"/>
            <a:chOff x="1200" y="1248"/>
            <a:chExt cx="720" cy="357"/>
          </a:xfrm>
        </p:grpSpPr>
        <p:pic>
          <p:nvPicPr>
            <p:cNvPr id="553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1"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2618163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81A81EEA-7C53-464A-AC7B-4B5AA346B63E}" type="slidenum">
              <a:rPr lang="en-US" sz="1400">
                <a:solidFill>
                  <a:schemeClr val="tx2"/>
                </a:solidFill>
              </a:rPr>
              <a:pPr/>
              <a:t>22</a:t>
            </a:fld>
            <a:endParaRPr lang="en-US" sz="1400">
              <a:solidFill>
                <a:schemeClr val="tx2"/>
              </a:solidFill>
            </a:endParaRPr>
          </a:p>
        </p:txBody>
      </p:sp>
      <p:sp>
        <p:nvSpPr>
          <p:cNvPr id="56323"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6324" name="Line 3"/>
          <p:cNvSpPr>
            <a:spLocks noChangeShapeType="1"/>
          </p:cNvSpPr>
          <p:nvPr/>
        </p:nvSpPr>
        <p:spPr bwMode="auto">
          <a:xfrm>
            <a:off x="152400" y="7620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6325" name="Text Box 4"/>
          <p:cNvSpPr txBox="1">
            <a:spLocks noChangeArrowheads="1"/>
          </p:cNvSpPr>
          <p:nvPr/>
        </p:nvSpPr>
        <p:spPr bwMode="auto">
          <a:xfrm>
            <a:off x="304800" y="152400"/>
            <a:ext cx="26812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21  </a:t>
            </a:r>
            <a:r>
              <a:rPr lang="en-US" sz="2000" i="1" baseline="0">
                <a:latin typeface="Times New Roman" pitchFamily="18" charset="0"/>
              </a:rPr>
              <a:t>Half-close</a:t>
            </a:r>
          </a:p>
        </p:txBody>
      </p:sp>
      <p:sp>
        <p:nvSpPr>
          <p:cNvPr id="56326" name="Line 5"/>
          <p:cNvSpPr>
            <a:spLocks noChangeShapeType="1"/>
          </p:cNvSpPr>
          <p:nvPr/>
        </p:nvSpPr>
        <p:spPr bwMode="auto">
          <a:xfrm>
            <a:off x="152400" y="64008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563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9463" y="838200"/>
            <a:ext cx="4579937"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406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9AF7FF15-58BF-4CDC-9618-A53EC4697DFF}" type="slidenum">
              <a:rPr lang="en-US" sz="1400">
                <a:solidFill>
                  <a:schemeClr val="tx2"/>
                </a:solidFill>
              </a:rPr>
              <a:pPr/>
              <a:t>23</a:t>
            </a:fld>
            <a:endParaRPr lang="en-US" sz="1400">
              <a:solidFill>
                <a:schemeClr val="tx2"/>
              </a:solidFill>
            </a:endParaRPr>
          </a:p>
        </p:txBody>
      </p:sp>
      <p:sp>
        <p:nvSpPr>
          <p:cNvPr id="57347"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7348"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7349" name="Text Box 4"/>
          <p:cNvSpPr txBox="1">
            <a:spLocks noChangeArrowheads="1"/>
          </p:cNvSpPr>
          <p:nvPr/>
        </p:nvSpPr>
        <p:spPr bwMode="auto">
          <a:xfrm>
            <a:off x="304800" y="381000"/>
            <a:ext cx="32178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22  </a:t>
            </a:r>
            <a:r>
              <a:rPr lang="en-US" sz="2000" i="1" baseline="0">
                <a:latin typeface="Times New Roman" pitchFamily="18" charset="0"/>
              </a:rPr>
              <a:t>Sliding window</a:t>
            </a:r>
          </a:p>
        </p:txBody>
      </p:sp>
      <p:sp>
        <p:nvSpPr>
          <p:cNvPr id="57350"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573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2057400"/>
            <a:ext cx="7065962"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368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3F9260E7-E036-46CE-A405-0FA272DF8CC6}" type="slidenum">
              <a:rPr lang="en-US" sz="1400">
                <a:solidFill>
                  <a:schemeClr val="tx2"/>
                </a:solidFill>
              </a:rPr>
              <a:pPr/>
              <a:t>24</a:t>
            </a:fld>
            <a:endParaRPr lang="en-US" sz="1400">
              <a:solidFill>
                <a:schemeClr val="tx2"/>
              </a:solidFill>
            </a:endParaRPr>
          </a:p>
        </p:txBody>
      </p:sp>
      <p:sp>
        <p:nvSpPr>
          <p:cNvPr id="58371"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8372"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8373"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8374"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8375"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8376"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8377"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8378" name="Line 9"/>
          <p:cNvSpPr>
            <a:spLocks noChangeShapeType="1"/>
          </p:cNvSpPr>
          <p:nvPr/>
        </p:nvSpPr>
        <p:spPr bwMode="auto">
          <a:xfrm>
            <a:off x="457200" y="2133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8379" name="Line 10"/>
          <p:cNvSpPr>
            <a:spLocks noChangeShapeType="1"/>
          </p:cNvSpPr>
          <p:nvPr/>
        </p:nvSpPr>
        <p:spPr bwMode="auto">
          <a:xfrm>
            <a:off x="458788" y="5334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8380" name="Rectangle 11"/>
          <p:cNvSpPr>
            <a:spLocks noChangeArrowheads="1"/>
          </p:cNvSpPr>
          <p:nvPr/>
        </p:nvSpPr>
        <p:spPr bwMode="auto">
          <a:xfrm>
            <a:off x="495300" y="2225675"/>
            <a:ext cx="8077200" cy="301625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A sliding window is used to make transmission more efficient as well as</a:t>
            </a:r>
          </a:p>
          <a:p>
            <a:pPr algn="ctr"/>
            <a:r>
              <a:rPr lang="en-US" baseline="0"/>
              <a:t>to control the flow of data so that the destination does not become</a:t>
            </a:r>
          </a:p>
          <a:p>
            <a:pPr algn="ctr"/>
            <a:r>
              <a:rPr lang="en-US" baseline="0"/>
              <a:t>overwhelmed with data. </a:t>
            </a:r>
            <a:br>
              <a:rPr lang="en-US" baseline="0"/>
            </a:br>
            <a:r>
              <a:rPr lang="en-US" baseline="0"/>
              <a:t>TCP sliding windows are byte-oriented.</a:t>
            </a:r>
          </a:p>
        </p:txBody>
      </p:sp>
      <p:grpSp>
        <p:nvGrpSpPr>
          <p:cNvPr id="58381" name="Group 12"/>
          <p:cNvGrpSpPr>
            <a:grpSpLocks/>
          </p:cNvGrpSpPr>
          <p:nvPr/>
        </p:nvGrpSpPr>
        <p:grpSpPr bwMode="auto">
          <a:xfrm>
            <a:off x="457200" y="1447800"/>
            <a:ext cx="1143000" cy="566738"/>
            <a:chOff x="1200" y="1248"/>
            <a:chExt cx="720" cy="357"/>
          </a:xfrm>
        </p:grpSpPr>
        <p:pic>
          <p:nvPicPr>
            <p:cNvPr id="5838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83"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770264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1E508A56-C8B4-4A88-8E45-A481CE576CA1}" type="slidenum">
              <a:rPr lang="en-US" sz="1400">
                <a:solidFill>
                  <a:schemeClr val="tx2"/>
                </a:solidFill>
              </a:rPr>
              <a:pPr/>
              <a:t>25</a:t>
            </a:fld>
            <a:endParaRPr lang="en-US" sz="1400">
              <a:solidFill>
                <a:schemeClr val="tx2"/>
              </a:solidFill>
            </a:endParaRPr>
          </a:p>
        </p:txBody>
      </p:sp>
      <p:sp>
        <p:nvSpPr>
          <p:cNvPr id="59395"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9396"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9397"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9398"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9399"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9400"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9401"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59402" name="Rectangle 9"/>
          <p:cNvSpPr>
            <a:spLocks noChangeArrowheads="1"/>
          </p:cNvSpPr>
          <p:nvPr/>
        </p:nvSpPr>
        <p:spPr bwMode="auto">
          <a:xfrm>
            <a:off x="228600" y="11430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1" baseline="0">
                <a:latin typeface="Times New Roman" pitchFamily="18" charset="0"/>
              </a:rPr>
              <a:t>What is the value of the receiver window (rwnd) for host A if the receiver, host B, has a buffer size of 5000 bytes and 1000 bytes of received and unprocessed data?</a:t>
            </a:r>
          </a:p>
        </p:txBody>
      </p:sp>
      <p:sp>
        <p:nvSpPr>
          <p:cNvPr id="59403" name="Text Box 10"/>
          <p:cNvSpPr txBox="1">
            <a:spLocks noChangeArrowheads="1"/>
          </p:cNvSpPr>
          <p:nvPr/>
        </p:nvSpPr>
        <p:spPr bwMode="auto">
          <a:xfrm>
            <a:off x="1143000" y="0"/>
            <a:ext cx="1997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i="1" baseline="0">
                <a:solidFill>
                  <a:schemeClr val="hlink"/>
                </a:solidFill>
                <a:latin typeface="Times New Roman" pitchFamily="18" charset="0"/>
              </a:rPr>
              <a:t>Example 4</a:t>
            </a:r>
          </a:p>
        </p:txBody>
      </p:sp>
      <p:sp>
        <p:nvSpPr>
          <p:cNvPr id="59404" name="Rectangle 11"/>
          <p:cNvSpPr>
            <a:spLocks noChangeArrowheads="1"/>
          </p:cNvSpPr>
          <p:nvPr/>
        </p:nvSpPr>
        <p:spPr bwMode="auto">
          <a:xfrm>
            <a:off x="152400" y="2743200"/>
            <a:ext cx="86868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1" baseline="0">
                <a:solidFill>
                  <a:schemeClr val="hlink"/>
                </a:solidFill>
                <a:latin typeface="Times New Roman" pitchFamily="18" charset="0"/>
              </a:rPr>
              <a:t>Solution</a:t>
            </a:r>
          </a:p>
          <a:p>
            <a:pPr algn="just"/>
            <a:r>
              <a:rPr lang="en-US" sz="2800" i="1" baseline="0">
                <a:latin typeface="Times New Roman" pitchFamily="18" charset="0"/>
              </a:rPr>
              <a:t>The value of rwnd = 5000 − 1000 = 4000. Host B can receive only 4000 bytes of data before overflowing its buffer. Host B advertises this value in its next segment to A.</a:t>
            </a:r>
          </a:p>
        </p:txBody>
      </p:sp>
    </p:spTree>
    <p:extLst>
      <p:ext uri="{BB962C8B-B14F-4D97-AF65-F5344CB8AC3E}">
        <p14:creationId xmlns:p14="http://schemas.microsoft.com/office/powerpoint/2010/main" val="2569261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041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0420"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042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042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0423"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042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0425" name="Rectangle 9"/>
          <p:cNvSpPr>
            <a:spLocks noChangeArrowheads="1"/>
          </p:cNvSpPr>
          <p:nvPr/>
        </p:nvSpPr>
        <p:spPr bwMode="auto">
          <a:xfrm>
            <a:off x="228600" y="1143000"/>
            <a:ext cx="86868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1" baseline="0">
                <a:latin typeface="Times New Roman" pitchFamily="18" charset="0"/>
              </a:rPr>
              <a:t>What is the size of the window for host A if the value of rwnd is 3000 bytes and the value of cwnd is 3500 bytes?</a:t>
            </a:r>
          </a:p>
        </p:txBody>
      </p:sp>
      <p:sp>
        <p:nvSpPr>
          <p:cNvPr id="60426" name="Text Box 10"/>
          <p:cNvSpPr txBox="1">
            <a:spLocks noChangeArrowheads="1"/>
          </p:cNvSpPr>
          <p:nvPr/>
        </p:nvSpPr>
        <p:spPr bwMode="auto">
          <a:xfrm>
            <a:off x="1143000" y="0"/>
            <a:ext cx="1997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i="1" baseline="0">
                <a:solidFill>
                  <a:schemeClr val="hlink"/>
                </a:solidFill>
                <a:latin typeface="Times New Roman" pitchFamily="18" charset="0"/>
              </a:rPr>
              <a:t>Example 5</a:t>
            </a:r>
          </a:p>
        </p:txBody>
      </p:sp>
      <p:sp>
        <p:nvSpPr>
          <p:cNvPr id="60427" name="Rectangle 11"/>
          <p:cNvSpPr>
            <a:spLocks noChangeArrowheads="1"/>
          </p:cNvSpPr>
          <p:nvPr/>
        </p:nvSpPr>
        <p:spPr bwMode="auto">
          <a:xfrm>
            <a:off x="152400" y="3048000"/>
            <a:ext cx="86868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1" baseline="0">
                <a:solidFill>
                  <a:schemeClr val="hlink"/>
                </a:solidFill>
                <a:latin typeface="Times New Roman" pitchFamily="18" charset="0"/>
              </a:rPr>
              <a:t>Solution</a:t>
            </a:r>
          </a:p>
          <a:p>
            <a:pPr algn="just"/>
            <a:r>
              <a:rPr lang="en-US" sz="2800" i="1" baseline="0">
                <a:latin typeface="Times New Roman" pitchFamily="18" charset="0"/>
              </a:rPr>
              <a:t>The size of the window is the smaller of rwnd and cwnd, which is 3000 bytes.</a:t>
            </a:r>
          </a:p>
        </p:txBody>
      </p:sp>
    </p:spTree>
    <p:extLst>
      <p:ext uri="{BB962C8B-B14F-4D97-AF65-F5344CB8AC3E}">
        <p14:creationId xmlns:p14="http://schemas.microsoft.com/office/powerpoint/2010/main" val="3436762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144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1444"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144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144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1447"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144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1449" name="Rectangle 9"/>
          <p:cNvSpPr>
            <a:spLocks noChangeArrowheads="1"/>
          </p:cNvSpPr>
          <p:nvPr/>
        </p:nvSpPr>
        <p:spPr bwMode="auto">
          <a:xfrm>
            <a:off x="228600" y="1143000"/>
            <a:ext cx="8686800" cy="4362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1" baseline="0">
                <a:latin typeface="Times New Roman" pitchFamily="18" charset="0"/>
              </a:rPr>
              <a:t>Figure 23.23 shows an unrealistic example of a sliding window. The sender has sent bytes up to 202. We assume that cwnd is 20 (in reality this value is thousands of bytes). The receiver has sent an acknowledgment number of 200 with an rwnd of 9 bytes (in reality this value is thousands of bytes). The size of the sender window is the minimum of rwnd and cwnd, or 9 bytes. Bytes 200 to 202 are sent, but not acknowledged. Bytes 203 to 208 can be sent without worrying about acknowledgment. Bytes 209 and above cannot be sent.</a:t>
            </a:r>
          </a:p>
        </p:txBody>
      </p:sp>
      <p:sp>
        <p:nvSpPr>
          <p:cNvPr id="61450" name="Text Box 10"/>
          <p:cNvSpPr txBox="1">
            <a:spLocks noChangeArrowheads="1"/>
          </p:cNvSpPr>
          <p:nvPr/>
        </p:nvSpPr>
        <p:spPr bwMode="auto">
          <a:xfrm>
            <a:off x="1143000" y="0"/>
            <a:ext cx="1997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i="1" baseline="0">
                <a:solidFill>
                  <a:schemeClr val="hlink"/>
                </a:solidFill>
                <a:latin typeface="Times New Roman" pitchFamily="18" charset="0"/>
              </a:rPr>
              <a:t>Example.6</a:t>
            </a:r>
          </a:p>
        </p:txBody>
      </p:sp>
    </p:spTree>
    <p:extLst>
      <p:ext uri="{BB962C8B-B14F-4D97-AF65-F5344CB8AC3E}">
        <p14:creationId xmlns:p14="http://schemas.microsoft.com/office/powerpoint/2010/main" val="1311499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467"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468" name="Text Box 4"/>
          <p:cNvSpPr txBox="1">
            <a:spLocks noChangeArrowheads="1"/>
          </p:cNvSpPr>
          <p:nvPr/>
        </p:nvSpPr>
        <p:spPr bwMode="auto">
          <a:xfrm>
            <a:off x="304800" y="381000"/>
            <a:ext cx="3040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23  </a:t>
            </a:r>
            <a:r>
              <a:rPr lang="en-US" sz="2000" i="1" baseline="0">
                <a:latin typeface="Times New Roman" pitchFamily="18" charset="0"/>
              </a:rPr>
              <a:t>Example 23.6</a:t>
            </a:r>
          </a:p>
        </p:txBody>
      </p:sp>
      <p:sp>
        <p:nvSpPr>
          <p:cNvPr id="62469"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624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981200"/>
            <a:ext cx="7386637"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6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3491"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3492"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3493"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3494"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3495"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3496"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3497" name="Line 9"/>
          <p:cNvSpPr>
            <a:spLocks noChangeShapeType="1"/>
          </p:cNvSpPr>
          <p:nvPr/>
        </p:nvSpPr>
        <p:spPr bwMode="auto">
          <a:xfrm>
            <a:off x="457200" y="1219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3498" name="Line 10"/>
          <p:cNvSpPr>
            <a:spLocks noChangeShapeType="1"/>
          </p:cNvSpPr>
          <p:nvPr/>
        </p:nvSpPr>
        <p:spPr bwMode="auto">
          <a:xfrm>
            <a:off x="458788" y="6324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3499" name="Rectangle 11"/>
          <p:cNvSpPr>
            <a:spLocks noChangeArrowheads="1"/>
          </p:cNvSpPr>
          <p:nvPr/>
        </p:nvSpPr>
        <p:spPr bwMode="auto">
          <a:xfrm>
            <a:off x="495300" y="1325563"/>
            <a:ext cx="8077200" cy="4900612"/>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aseline="0"/>
              <a:t>Some points about TCP sliding windows:</a:t>
            </a:r>
          </a:p>
          <a:p>
            <a:r>
              <a:rPr lang="en-US" sz="2400" baseline="0">
                <a:solidFill>
                  <a:schemeClr val="hlink"/>
                </a:solidFill>
              </a:rPr>
              <a:t>❏</a:t>
            </a:r>
            <a:r>
              <a:rPr lang="en-US" sz="2400" baseline="0"/>
              <a:t> The size of the window is the lesser of rwnd and</a:t>
            </a:r>
            <a:br>
              <a:rPr lang="en-US" sz="2400" baseline="0"/>
            </a:br>
            <a:r>
              <a:rPr lang="en-US" sz="2400" baseline="0"/>
              <a:t>     cwnd.</a:t>
            </a:r>
          </a:p>
          <a:p>
            <a:r>
              <a:rPr lang="en-US" sz="2400" baseline="0">
                <a:solidFill>
                  <a:schemeClr val="hlink"/>
                </a:solidFill>
              </a:rPr>
              <a:t>❏</a:t>
            </a:r>
            <a:r>
              <a:rPr lang="en-US" sz="2400" baseline="0"/>
              <a:t> The source does not have to send a full window’s</a:t>
            </a:r>
            <a:br>
              <a:rPr lang="en-US" sz="2400" baseline="0"/>
            </a:br>
            <a:r>
              <a:rPr lang="en-US" sz="2400" baseline="0"/>
              <a:t>     worth of data.</a:t>
            </a:r>
          </a:p>
          <a:p>
            <a:r>
              <a:rPr lang="en-US" sz="2400" baseline="0">
                <a:solidFill>
                  <a:schemeClr val="hlink"/>
                </a:solidFill>
              </a:rPr>
              <a:t>❏</a:t>
            </a:r>
            <a:r>
              <a:rPr lang="en-US" sz="2400" baseline="0"/>
              <a:t> The window can be opened or closed by the</a:t>
            </a:r>
            <a:br>
              <a:rPr lang="en-US" sz="2400" baseline="0"/>
            </a:br>
            <a:r>
              <a:rPr lang="en-US" sz="2400" baseline="0"/>
              <a:t>     receiver, but should not be shrunk.</a:t>
            </a:r>
          </a:p>
          <a:p>
            <a:r>
              <a:rPr lang="en-US" sz="2400" baseline="0">
                <a:solidFill>
                  <a:schemeClr val="hlink"/>
                </a:solidFill>
              </a:rPr>
              <a:t>❏</a:t>
            </a:r>
            <a:r>
              <a:rPr lang="en-US" sz="2400" baseline="0"/>
              <a:t> The destination can send an acknowledgment at</a:t>
            </a:r>
            <a:br>
              <a:rPr lang="en-US" sz="2400" baseline="0"/>
            </a:br>
            <a:r>
              <a:rPr lang="en-US" sz="2400" baseline="0"/>
              <a:t>     any time as long as it does not result in a shrinking</a:t>
            </a:r>
            <a:br>
              <a:rPr lang="en-US" sz="2400" baseline="0"/>
            </a:br>
            <a:r>
              <a:rPr lang="en-US" sz="2400" baseline="0"/>
              <a:t>     window.</a:t>
            </a:r>
          </a:p>
          <a:p>
            <a:r>
              <a:rPr lang="en-US" sz="2400" baseline="0">
                <a:solidFill>
                  <a:schemeClr val="hlink"/>
                </a:solidFill>
              </a:rPr>
              <a:t>❏</a:t>
            </a:r>
            <a:r>
              <a:rPr lang="en-US" sz="2400" baseline="0"/>
              <a:t> The receiver can temporarily shut down the</a:t>
            </a:r>
            <a:br>
              <a:rPr lang="en-US" sz="2400" baseline="0"/>
            </a:br>
            <a:r>
              <a:rPr lang="en-US" sz="2400" baseline="0"/>
              <a:t>    window; the sender, however, can always send a</a:t>
            </a:r>
            <a:br>
              <a:rPr lang="en-US" sz="2400" baseline="0"/>
            </a:br>
            <a:r>
              <a:rPr lang="en-US" sz="2400" baseline="0"/>
              <a:t>    segment of 1 byte after the window is shut down.</a:t>
            </a:r>
          </a:p>
        </p:txBody>
      </p:sp>
    </p:spTree>
    <p:extLst>
      <p:ext uri="{BB962C8B-B14F-4D97-AF65-F5344CB8AC3E}">
        <p14:creationId xmlns:p14="http://schemas.microsoft.com/office/powerpoint/2010/main" val="3485886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08C0410C-2957-4D96-9299-C9DE9292AFEA}" type="slidenum">
              <a:rPr lang="en-US" sz="1400">
                <a:solidFill>
                  <a:schemeClr val="tx2"/>
                </a:solidFill>
              </a:rPr>
              <a:pPr/>
              <a:t>3</a:t>
            </a:fld>
            <a:endParaRPr lang="en-US" sz="1400">
              <a:solidFill>
                <a:schemeClr val="tx2"/>
              </a:solidFill>
            </a:endParaRPr>
          </a:p>
        </p:txBody>
      </p:sp>
      <p:sp>
        <p:nvSpPr>
          <p:cNvPr id="36867" name="Text Box 2"/>
          <p:cNvSpPr txBox="1">
            <a:spLocks noChangeArrowheads="1"/>
          </p:cNvSpPr>
          <p:nvPr/>
        </p:nvSpPr>
        <p:spPr bwMode="auto">
          <a:xfrm>
            <a:off x="914400" y="76200"/>
            <a:ext cx="4702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Table 2  </a:t>
            </a:r>
            <a:r>
              <a:rPr lang="en-US" sz="2000" i="1" baseline="0">
                <a:latin typeface="Times New Roman" pitchFamily="18" charset="0"/>
              </a:rPr>
              <a:t>Well-known ports used by TCP</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6535738" cy="588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214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451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451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451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451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451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452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4521"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4522" name="Line 10"/>
          <p:cNvSpPr>
            <a:spLocks noChangeShapeType="1"/>
          </p:cNvSpPr>
          <p:nvPr/>
        </p:nvSpPr>
        <p:spPr bwMode="auto">
          <a:xfrm>
            <a:off x="458788" y="4419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4523" name="Rectangle 11"/>
          <p:cNvSpPr>
            <a:spLocks noChangeArrowheads="1"/>
          </p:cNvSpPr>
          <p:nvPr/>
        </p:nvSpPr>
        <p:spPr bwMode="auto">
          <a:xfrm>
            <a:off x="495300" y="2759075"/>
            <a:ext cx="8077200" cy="155416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ACK segments do not consume sequence numbers and are not acknowledged.</a:t>
            </a:r>
          </a:p>
        </p:txBody>
      </p:sp>
    </p:spTree>
    <p:extLst>
      <p:ext uri="{BB962C8B-B14F-4D97-AF65-F5344CB8AC3E}">
        <p14:creationId xmlns:p14="http://schemas.microsoft.com/office/powerpoint/2010/main" val="2339238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553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5540"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554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554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5543"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554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5545"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5546" name="Line 10"/>
          <p:cNvSpPr>
            <a:spLocks noChangeShapeType="1"/>
          </p:cNvSpPr>
          <p:nvPr/>
        </p:nvSpPr>
        <p:spPr bwMode="auto">
          <a:xfrm>
            <a:off x="458788" y="4876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5547" name="Rectangle 11"/>
          <p:cNvSpPr>
            <a:spLocks noChangeArrowheads="1"/>
          </p:cNvSpPr>
          <p:nvPr/>
        </p:nvSpPr>
        <p:spPr bwMode="auto">
          <a:xfrm>
            <a:off x="495300" y="2759075"/>
            <a:ext cx="8077200" cy="204152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In modern implementations, a retransmission occurs if the retransmission timer expires or three duplicate ACK segments have arrived.</a:t>
            </a:r>
          </a:p>
        </p:txBody>
      </p:sp>
      <p:grpSp>
        <p:nvGrpSpPr>
          <p:cNvPr id="65548" name="Group 12"/>
          <p:cNvGrpSpPr>
            <a:grpSpLocks/>
          </p:cNvGrpSpPr>
          <p:nvPr/>
        </p:nvGrpSpPr>
        <p:grpSpPr bwMode="auto">
          <a:xfrm>
            <a:off x="457200" y="1981200"/>
            <a:ext cx="1143000" cy="566738"/>
            <a:chOff x="1200" y="1248"/>
            <a:chExt cx="720" cy="357"/>
          </a:xfrm>
        </p:grpSpPr>
        <p:pic>
          <p:nvPicPr>
            <p:cNvPr id="655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0"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3112857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656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6564"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656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656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6567"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656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6569"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6570" name="Line 10"/>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6571" name="Rectangle 11"/>
          <p:cNvSpPr>
            <a:spLocks noChangeArrowheads="1"/>
          </p:cNvSpPr>
          <p:nvPr/>
        </p:nvSpPr>
        <p:spPr bwMode="auto">
          <a:xfrm>
            <a:off x="495300" y="2759075"/>
            <a:ext cx="8077200" cy="106680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No retransmission timer is set for an ACK segment.</a:t>
            </a:r>
          </a:p>
        </p:txBody>
      </p:sp>
      <p:grpSp>
        <p:nvGrpSpPr>
          <p:cNvPr id="66572" name="Group 12"/>
          <p:cNvGrpSpPr>
            <a:grpSpLocks/>
          </p:cNvGrpSpPr>
          <p:nvPr/>
        </p:nvGrpSpPr>
        <p:grpSpPr bwMode="auto">
          <a:xfrm>
            <a:off x="457200" y="1981200"/>
            <a:ext cx="1143000" cy="566738"/>
            <a:chOff x="1200" y="1248"/>
            <a:chExt cx="720" cy="357"/>
          </a:xfrm>
        </p:grpSpPr>
        <p:pic>
          <p:nvPicPr>
            <p:cNvPr id="665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74"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1871447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98C4AADE-35AE-40C6-94BA-68B8C3AAEE8E}" type="slidenum">
              <a:rPr lang="en-US" sz="1400">
                <a:solidFill>
                  <a:schemeClr val="tx2"/>
                </a:solidFill>
              </a:rPr>
              <a:pPr/>
              <a:t>33</a:t>
            </a:fld>
            <a:endParaRPr lang="en-US" sz="1400">
              <a:solidFill>
                <a:schemeClr val="tx2"/>
              </a:solidFill>
            </a:endParaRPr>
          </a:p>
        </p:txBody>
      </p:sp>
      <p:sp>
        <p:nvSpPr>
          <p:cNvPr id="67587"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7588"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7589"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7590"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7591"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7592"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7593"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67594"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595" name="Line 10"/>
          <p:cNvSpPr>
            <a:spLocks noChangeShapeType="1"/>
          </p:cNvSpPr>
          <p:nvPr/>
        </p:nvSpPr>
        <p:spPr bwMode="auto">
          <a:xfrm>
            <a:off x="458788" y="4876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596" name="Rectangle 11"/>
          <p:cNvSpPr>
            <a:spLocks noChangeArrowheads="1"/>
          </p:cNvSpPr>
          <p:nvPr/>
        </p:nvSpPr>
        <p:spPr bwMode="auto">
          <a:xfrm>
            <a:off x="495300" y="2759075"/>
            <a:ext cx="8077200" cy="2041525"/>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Data may arrive out of order and be temporarily stored by the receiving TCP,</a:t>
            </a:r>
          </a:p>
          <a:p>
            <a:pPr algn="ctr"/>
            <a:r>
              <a:rPr lang="en-US" baseline="0"/>
              <a:t>but TCP guarantees that no out-of-order segment is delivered to the process.</a:t>
            </a:r>
          </a:p>
        </p:txBody>
      </p:sp>
      <p:grpSp>
        <p:nvGrpSpPr>
          <p:cNvPr id="67597" name="Group 12"/>
          <p:cNvGrpSpPr>
            <a:grpSpLocks/>
          </p:cNvGrpSpPr>
          <p:nvPr/>
        </p:nvGrpSpPr>
        <p:grpSpPr bwMode="auto">
          <a:xfrm>
            <a:off x="457200" y="1981200"/>
            <a:ext cx="1143000" cy="566738"/>
            <a:chOff x="1200" y="1248"/>
            <a:chExt cx="720" cy="357"/>
          </a:xfrm>
        </p:grpSpPr>
        <p:pic>
          <p:nvPicPr>
            <p:cNvPr id="6759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9"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400997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8611" name="Line 3"/>
          <p:cNvSpPr>
            <a:spLocks noChangeShapeType="1"/>
          </p:cNvSpPr>
          <p:nvPr/>
        </p:nvSpPr>
        <p:spPr bwMode="auto">
          <a:xfrm>
            <a:off x="152400" y="8382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8612" name="Text Box 4"/>
          <p:cNvSpPr txBox="1">
            <a:spLocks noChangeArrowheads="1"/>
          </p:cNvSpPr>
          <p:nvPr/>
        </p:nvSpPr>
        <p:spPr bwMode="auto">
          <a:xfrm>
            <a:off x="304800" y="228600"/>
            <a:ext cx="3473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24  </a:t>
            </a:r>
            <a:r>
              <a:rPr lang="en-US" sz="2000" i="1" baseline="0">
                <a:latin typeface="Times New Roman" pitchFamily="18" charset="0"/>
              </a:rPr>
              <a:t>Normal operation</a:t>
            </a:r>
          </a:p>
        </p:txBody>
      </p:sp>
      <p:sp>
        <p:nvSpPr>
          <p:cNvPr id="68613" name="Line 5"/>
          <p:cNvSpPr>
            <a:spLocks noChangeShapeType="1"/>
          </p:cNvSpPr>
          <p:nvPr/>
        </p:nvSpPr>
        <p:spPr bwMode="auto">
          <a:xfrm>
            <a:off x="152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68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116013"/>
            <a:ext cx="6005512" cy="505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116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CB31FDD3-953A-42E4-82DC-A8FD627EDED2}" type="slidenum">
              <a:rPr lang="en-US" sz="1400">
                <a:solidFill>
                  <a:schemeClr val="tx2"/>
                </a:solidFill>
              </a:rPr>
              <a:pPr/>
              <a:t>35</a:t>
            </a:fld>
            <a:endParaRPr lang="en-US" sz="1400">
              <a:solidFill>
                <a:schemeClr val="tx2"/>
              </a:solidFill>
            </a:endParaRPr>
          </a:p>
        </p:txBody>
      </p:sp>
      <p:sp>
        <p:nvSpPr>
          <p:cNvPr id="69635"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9636"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9637" name="Text Box 4"/>
          <p:cNvSpPr txBox="1">
            <a:spLocks noChangeArrowheads="1"/>
          </p:cNvSpPr>
          <p:nvPr/>
        </p:nvSpPr>
        <p:spPr bwMode="auto">
          <a:xfrm>
            <a:off x="304800" y="381000"/>
            <a:ext cx="2974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25  </a:t>
            </a:r>
            <a:r>
              <a:rPr lang="en-US" sz="2000" i="1" baseline="0">
                <a:latin typeface="Times New Roman" pitchFamily="18" charset="0"/>
              </a:rPr>
              <a:t>Lost segment</a:t>
            </a:r>
          </a:p>
        </p:txBody>
      </p:sp>
      <p:sp>
        <p:nvSpPr>
          <p:cNvPr id="69638"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696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143000"/>
            <a:ext cx="747712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359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7065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70660"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7066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7066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70663"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7066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70665"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0666" name="Line 10"/>
          <p:cNvSpPr>
            <a:spLocks noChangeShapeType="1"/>
          </p:cNvSpPr>
          <p:nvPr/>
        </p:nvSpPr>
        <p:spPr bwMode="auto">
          <a:xfrm>
            <a:off x="458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0667" name="Rectangle 11"/>
          <p:cNvSpPr>
            <a:spLocks noChangeArrowheads="1"/>
          </p:cNvSpPr>
          <p:nvPr/>
        </p:nvSpPr>
        <p:spPr bwMode="auto">
          <a:xfrm>
            <a:off x="495300" y="2759075"/>
            <a:ext cx="8077200" cy="106680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The receiver TCP delivers only ordered data to the process.</a:t>
            </a:r>
          </a:p>
        </p:txBody>
      </p:sp>
      <p:grpSp>
        <p:nvGrpSpPr>
          <p:cNvPr id="70668" name="Group 12"/>
          <p:cNvGrpSpPr>
            <a:grpSpLocks/>
          </p:cNvGrpSpPr>
          <p:nvPr/>
        </p:nvGrpSpPr>
        <p:grpSpPr bwMode="auto">
          <a:xfrm>
            <a:off x="457200" y="1981200"/>
            <a:ext cx="1143000" cy="566738"/>
            <a:chOff x="1200" y="1248"/>
            <a:chExt cx="720" cy="357"/>
          </a:xfrm>
        </p:grpSpPr>
        <p:pic>
          <p:nvPicPr>
            <p:cNvPr id="706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70"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570393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683"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684" name="Text Box 4"/>
          <p:cNvSpPr txBox="1">
            <a:spLocks noChangeArrowheads="1"/>
          </p:cNvSpPr>
          <p:nvPr/>
        </p:nvSpPr>
        <p:spPr bwMode="auto">
          <a:xfrm>
            <a:off x="304800" y="381000"/>
            <a:ext cx="3684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26  </a:t>
            </a:r>
            <a:r>
              <a:rPr lang="en-US" sz="2000" i="1" baseline="0">
                <a:latin typeface="Times New Roman" pitchFamily="18" charset="0"/>
              </a:rPr>
              <a:t>Fast retransmission</a:t>
            </a:r>
          </a:p>
        </p:txBody>
      </p:sp>
      <p:sp>
        <p:nvSpPr>
          <p:cNvPr id="71685"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71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238250"/>
            <a:ext cx="5969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46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A9E2CA40-49A9-4071-A470-9B9FCE5D3EA9}" type="slidenum">
              <a:rPr lang="en-US" sz="1400">
                <a:solidFill>
                  <a:schemeClr val="tx2"/>
                </a:solidFill>
              </a:rPr>
              <a:pPr/>
              <a:t>4</a:t>
            </a:fld>
            <a:endParaRPr lang="en-US" sz="1400">
              <a:solidFill>
                <a:schemeClr val="tx2"/>
              </a:solidFill>
            </a:endParaRPr>
          </a:p>
        </p:txBody>
      </p:sp>
      <p:sp>
        <p:nvSpPr>
          <p:cNvPr id="37891"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7892"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7893" name="Text Box 4"/>
          <p:cNvSpPr txBox="1">
            <a:spLocks noChangeArrowheads="1"/>
          </p:cNvSpPr>
          <p:nvPr/>
        </p:nvSpPr>
        <p:spPr bwMode="auto">
          <a:xfrm>
            <a:off x="304800" y="381000"/>
            <a:ext cx="42687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13  </a:t>
            </a:r>
            <a:r>
              <a:rPr lang="en-US" sz="2000" i="1" baseline="0">
                <a:latin typeface="Times New Roman" pitchFamily="18" charset="0"/>
              </a:rPr>
              <a:t>Pengiriman bytes stream </a:t>
            </a:r>
          </a:p>
        </p:txBody>
      </p:sp>
      <p:sp>
        <p:nvSpPr>
          <p:cNvPr id="37894"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378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7843838"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236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1400">
                <a:solidFill>
                  <a:schemeClr val="tx2"/>
                </a:solidFill>
              </a:rPr>
              <a:t>23.</a:t>
            </a:r>
            <a:fld id="{5D760512-9CB7-4CED-9FAA-A4E37B3D2B7C}" type="slidenum">
              <a:rPr lang="en-US" sz="1400">
                <a:solidFill>
                  <a:schemeClr val="tx2"/>
                </a:solidFill>
              </a:rPr>
              <a:pPr/>
              <a:t>5</a:t>
            </a:fld>
            <a:endParaRPr lang="en-US" sz="1400">
              <a:solidFill>
                <a:schemeClr val="tx2"/>
              </a:solidFill>
            </a:endParaRPr>
          </a:p>
        </p:txBody>
      </p:sp>
      <p:sp>
        <p:nvSpPr>
          <p:cNvPr id="38915"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8916"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8917" name="Text Box 4"/>
          <p:cNvSpPr txBox="1">
            <a:spLocks noChangeArrowheads="1"/>
          </p:cNvSpPr>
          <p:nvPr/>
        </p:nvSpPr>
        <p:spPr bwMode="auto">
          <a:xfrm>
            <a:off x="304800" y="381000"/>
            <a:ext cx="4764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14  </a:t>
            </a:r>
            <a:r>
              <a:rPr lang="en-US" sz="2000" i="1" baseline="0">
                <a:latin typeface="Times New Roman" pitchFamily="18" charset="0"/>
              </a:rPr>
              <a:t>Sending and receiving buffers</a:t>
            </a:r>
          </a:p>
        </p:txBody>
      </p:sp>
      <p:sp>
        <p:nvSpPr>
          <p:cNvPr id="38918"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389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1127125"/>
            <a:ext cx="7888287"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64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endParaRPr lang="en-US" sz="1400">
              <a:solidFill>
                <a:schemeClr val="tx2"/>
              </a:solidFill>
            </a:endParaRPr>
          </a:p>
        </p:txBody>
      </p:sp>
      <p:sp>
        <p:nvSpPr>
          <p:cNvPr id="39939" name="Line 2"/>
          <p:cNvSpPr>
            <a:spLocks noChangeShapeType="1"/>
          </p:cNvSpPr>
          <p:nvPr/>
        </p:nvSpPr>
        <p:spPr bwMode="auto">
          <a:xfrm>
            <a:off x="152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9940" name="Line 3"/>
          <p:cNvSpPr>
            <a:spLocks noChangeShapeType="1"/>
          </p:cNvSpPr>
          <p:nvPr/>
        </p:nvSpPr>
        <p:spPr bwMode="auto">
          <a:xfrm>
            <a:off x="152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9941" name="Text Box 4"/>
          <p:cNvSpPr txBox="1">
            <a:spLocks noChangeArrowheads="1"/>
          </p:cNvSpPr>
          <p:nvPr/>
        </p:nvSpPr>
        <p:spPr bwMode="auto">
          <a:xfrm>
            <a:off x="304800" y="381000"/>
            <a:ext cx="30956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400" baseline="0">
                <a:solidFill>
                  <a:schemeClr val="folHlink"/>
                </a:solidFill>
                <a:latin typeface="Times New Roman" pitchFamily="18" charset="0"/>
              </a:rPr>
              <a:t>Figure 15  </a:t>
            </a:r>
            <a:r>
              <a:rPr lang="en-US" sz="2000" i="1" baseline="0">
                <a:latin typeface="Times New Roman" pitchFamily="18" charset="0"/>
              </a:rPr>
              <a:t>TCP segments</a:t>
            </a:r>
          </a:p>
        </p:txBody>
      </p:sp>
      <p:sp>
        <p:nvSpPr>
          <p:cNvPr id="39942" name="Line 5"/>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pic>
        <p:nvPicPr>
          <p:cNvPr id="399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279525"/>
            <a:ext cx="8428037"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87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endParaRPr lang="en-US" sz="1400">
              <a:solidFill>
                <a:schemeClr val="tx2"/>
              </a:solidFill>
            </a:endParaRPr>
          </a:p>
        </p:txBody>
      </p:sp>
      <p:sp>
        <p:nvSpPr>
          <p:cNvPr id="40963"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0964"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0965"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0966"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0967"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0968"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0969"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0970" name="Line 9"/>
          <p:cNvSpPr>
            <a:spLocks noChangeShapeType="1"/>
          </p:cNvSpPr>
          <p:nvPr/>
        </p:nvSpPr>
        <p:spPr bwMode="auto">
          <a:xfrm>
            <a:off x="45720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0971" name="Line 10"/>
          <p:cNvSpPr>
            <a:spLocks noChangeShapeType="1"/>
          </p:cNvSpPr>
          <p:nvPr/>
        </p:nvSpPr>
        <p:spPr bwMode="auto">
          <a:xfrm>
            <a:off x="458788" y="4876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0972" name="Rectangle 11"/>
          <p:cNvSpPr>
            <a:spLocks noChangeArrowheads="1"/>
          </p:cNvSpPr>
          <p:nvPr/>
        </p:nvSpPr>
        <p:spPr bwMode="auto">
          <a:xfrm>
            <a:off x="495300" y="2759075"/>
            <a:ext cx="8077200" cy="3046413"/>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buFont typeface="Arial" pitchFamily="34" charset="0"/>
              <a:buChar char="•"/>
            </a:pPr>
            <a:r>
              <a:rPr lang="en-US" baseline="0"/>
              <a:t>Segment yang ditransfer pada setiap koneksi akan diberi nomor (baca : sequence ID) oleh TCP.</a:t>
            </a:r>
          </a:p>
          <a:p>
            <a:pPr marL="457200" indent="-457200" algn="just">
              <a:buFont typeface="Arial" pitchFamily="34" charset="0"/>
              <a:buChar char="•"/>
            </a:pPr>
            <a:r>
              <a:rPr lang="en-US" baseline="0"/>
              <a:t>Penomoran dimulai dengan nomor yang dibangkitkan secara acak (relatif)</a:t>
            </a:r>
          </a:p>
        </p:txBody>
      </p:sp>
      <p:grpSp>
        <p:nvGrpSpPr>
          <p:cNvPr id="40973" name="Group 12"/>
          <p:cNvGrpSpPr>
            <a:grpSpLocks/>
          </p:cNvGrpSpPr>
          <p:nvPr/>
        </p:nvGrpSpPr>
        <p:grpSpPr bwMode="auto">
          <a:xfrm>
            <a:off x="457200" y="1981200"/>
            <a:ext cx="1143000" cy="566738"/>
            <a:chOff x="1200" y="1248"/>
            <a:chExt cx="720" cy="357"/>
          </a:xfrm>
        </p:grpSpPr>
        <p:pic>
          <p:nvPicPr>
            <p:cNvPr id="4097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5"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687243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2"/>
          </p:nvPr>
        </p:nvSpPr>
        <p:spPr bwMode="auto">
          <a:xfrm>
            <a:off x="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endParaRPr lang="en-US" sz="1400">
              <a:solidFill>
                <a:schemeClr val="tx2"/>
              </a:solidFill>
            </a:endParaRPr>
          </a:p>
        </p:txBody>
      </p:sp>
      <p:sp>
        <p:nvSpPr>
          <p:cNvPr id="41987"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1988"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1989"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1990"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1991"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1992"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1993"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1994" name="Rectangle 9"/>
          <p:cNvSpPr>
            <a:spLocks noChangeArrowheads="1"/>
          </p:cNvSpPr>
          <p:nvPr/>
        </p:nvSpPr>
        <p:spPr bwMode="auto">
          <a:xfrm>
            <a:off x="228600" y="1143000"/>
            <a:ext cx="8686800" cy="954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i="1" baseline="0">
                <a:latin typeface="Times New Roman" pitchFamily="18" charset="0"/>
              </a:rPr>
              <a:t>Dibawah ini adalah contoh penomoran pada setiap segment:</a:t>
            </a:r>
          </a:p>
        </p:txBody>
      </p:sp>
      <p:sp>
        <p:nvSpPr>
          <p:cNvPr id="41995" name="Text Box 10"/>
          <p:cNvSpPr txBox="1">
            <a:spLocks noChangeArrowheads="1"/>
          </p:cNvSpPr>
          <p:nvPr/>
        </p:nvSpPr>
        <p:spPr bwMode="auto">
          <a:xfrm>
            <a:off x="1143000" y="0"/>
            <a:ext cx="1997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i="1" baseline="0">
                <a:solidFill>
                  <a:schemeClr val="hlink"/>
                </a:solidFill>
                <a:latin typeface="Times New Roman" pitchFamily="18" charset="0"/>
              </a:rPr>
              <a:t>Example 3</a:t>
            </a:r>
          </a:p>
        </p:txBody>
      </p:sp>
      <p:pic>
        <p:nvPicPr>
          <p:cNvPr id="419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724150"/>
            <a:ext cx="8666162" cy="1771650"/>
          </a:xfrm>
          <a:prstGeom prst="rect">
            <a:avLst/>
          </a:prstGeom>
          <a:noFill/>
          <a:ln w="57150" cmpd="thickThin">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366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3011"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3012"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3013"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3014"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3015"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3016"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b="0" baseline="0">
              <a:latin typeface="Tahoma" pitchFamily="34" charset="0"/>
            </a:endParaRPr>
          </a:p>
        </p:txBody>
      </p:sp>
      <p:sp>
        <p:nvSpPr>
          <p:cNvPr id="43017" name="Line 9"/>
          <p:cNvSpPr>
            <a:spLocks noChangeShapeType="1"/>
          </p:cNvSpPr>
          <p:nvPr/>
        </p:nvSpPr>
        <p:spPr bwMode="auto">
          <a:xfrm>
            <a:off x="457200" y="2362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3018" name="Line 10"/>
          <p:cNvSpPr>
            <a:spLocks noChangeShapeType="1"/>
          </p:cNvSpPr>
          <p:nvPr/>
        </p:nvSpPr>
        <p:spPr bwMode="auto">
          <a:xfrm>
            <a:off x="458788" y="4572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3019" name="Rectangle 11"/>
          <p:cNvSpPr>
            <a:spLocks noChangeArrowheads="1"/>
          </p:cNvSpPr>
          <p:nvPr/>
        </p:nvSpPr>
        <p:spPr bwMode="auto">
          <a:xfrm>
            <a:off x="495300" y="2454275"/>
            <a:ext cx="8077200" cy="1570038"/>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aseline="0"/>
              <a:t>Nilai sekuen mendefinisikan nomor byte data pertama yang terkandung pada segment</a:t>
            </a:r>
          </a:p>
        </p:txBody>
      </p:sp>
      <p:grpSp>
        <p:nvGrpSpPr>
          <p:cNvPr id="43020" name="Group 12"/>
          <p:cNvGrpSpPr>
            <a:grpSpLocks/>
          </p:cNvGrpSpPr>
          <p:nvPr/>
        </p:nvGrpSpPr>
        <p:grpSpPr bwMode="auto">
          <a:xfrm>
            <a:off x="457200" y="1676400"/>
            <a:ext cx="1143000" cy="566738"/>
            <a:chOff x="1200" y="1248"/>
            <a:chExt cx="720" cy="357"/>
          </a:xfrm>
        </p:grpSpPr>
        <p:pic>
          <p:nvPicPr>
            <p:cNvPr id="4302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2"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baseline="-18000">
                  <a:solidFill>
                    <a:schemeClr val="tx1"/>
                  </a:solidFill>
                  <a:latin typeface="Arial" pitchFamily="34" charset="0"/>
                </a:defRPr>
              </a:lvl1pPr>
              <a:lvl2pPr marL="742950" indent="-285750">
                <a:defRPr sz="3200" b="1" baseline="-18000">
                  <a:solidFill>
                    <a:schemeClr val="tx1"/>
                  </a:solidFill>
                  <a:latin typeface="Arial" pitchFamily="34" charset="0"/>
                </a:defRPr>
              </a:lvl2pPr>
              <a:lvl3pPr marL="1143000" indent="-228600">
                <a:defRPr sz="3200" b="1" baseline="-18000">
                  <a:solidFill>
                    <a:schemeClr val="tx1"/>
                  </a:solidFill>
                  <a:latin typeface="Arial" pitchFamily="34" charset="0"/>
                </a:defRPr>
              </a:lvl3pPr>
              <a:lvl4pPr marL="1600200" indent="-228600">
                <a:defRPr sz="3200" b="1" baseline="-18000">
                  <a:solidFill>
                    <a:schemeClr val="tx1"/>
                  </a:solidFill>
                  <a:latin typeface="Arial" pitchFamily="34" charset="0"/>
                </a:defRPr>
              </a:lvl4pPr>
              <a:lvl5pPr marL="2057400" indent="-228600">
                <a:defRPr sz="3200" b="1" baseline="-18000">
                  <a:solidFill>
                    <a:schemeClr val="tx1"/>
                  </a:solidFill>
                  <a:latin typeface="Arial" pitchFamily="34" charset="0"/>
                </a:defRPr>
              </a:lvl5pPr>
              <a:lvl6pPr marL="2514600" indent="-228600" eaLnBrk="0" fontAlgn="base" hangingPunct="0">
                <a:spcBef>
                  <a:spcPct val="0"/>
                </a:spcBef>
                <a:spcAft>
                  <a:spcPct val="0"/>
                </a:spcAft>
                <a:defRPr sz="3200" b="1" baseline="-18000">
                  <a:solidFill>
                    <a:schemeClr val="tx1"/>
                  </a:solidFill>
                  <a:latin typeface="Arial" pitchFamily="34" charset="0"/>
                </a:defRPr>
              </a:lvl6pPr>
              <a:lvl7pPr marL="2971800" indent="-228600" eaLnBrk="0" fontAlgn="base" hangingPunct="0">
                <a:spcBef>
                  <a:spcPct val="0"/>
                </a:spcBef>
                <a:spcAft>
                  <a:spcPct val="0"/>
                </a:spcAft>
                <a:defRPr sz="3200" b="1" baseline="-18000">
                  <a:solidFill>
                    <a:schemeClr val="tx1"/>
                  </a:solidFill>
                  <a:latin typeface="Arial" pitchFamily="34" charset="0"/>
                </a:defRPr>
              </a:lvl7pPr>
              <a:lvl8pPr marL="3429000" indent="-228600" eaLnBrk="0" fontAlgn="base" hangingPunct="0">
                <a:spcBef>
                  <a:spcPct val="0"/>
                </a:spcBef>
                <a:spcAft>
                  <a:spcPct val="0"/>
                </a:spcAft>
                <a:defRPr sz="3200" b="1" baseline="-18000">
                  <a:solidFill>
                    <a:schemeClr val="tx1"/>
                  </a:solidFill>
                  <a:latin typeface="Arial" pitchFamily="34" charset="0"/>
                </a:defRPr>
              </a:lvl8pPr>
              <a:lvl9pPr marL="3886200" indent="-228600" eaLnBrk="0" fontAlgn="base" hangingPunct="0">
                <a:spcBef>
                  <a:spcPct val="0"/>
                </a:spcBef>
                <a:spcAft>
                  <a:spcPct val="0"/>
                </a:spcAft>
                <a:defRPr sz="3200" b="1" baseline="-18000">
                  <a:solidFill>
                    <a:schemeClr val="tx1"/>
                  </a:solidFill>
                  <a:latin typeface="Arial" pitchFamily="34" charset="0"/>
                </a:defRPr>
              </a:lvl9pPr>
            </a:lstStyle>
            <a:p>
              <a:r>
                <a:rPr lang="en-US" sz="2800" i="1" baseline="0">
                  <a:solidFill>
                    <a:schemeClr val="hlink"/>
                  </a:solidFill>
                  <a:latin typeface="Times New Roman" pitchFamily="18" charset="0"/>
                </a:rPr>
                <a:t>Note</a:t>
              </a:r>
            </a:p>
          </p:txBody>
        </p:sp>
      </p:grpSp>
    </p:spTree>
    <p:extLst>
      <p:ext uri="{BB962C8B-B14F-4D97-AF65-F5344CB8AC3E}">
        <p14:creationId xmlns:p14="http://schemas.microsoft.com/office/powerpoint/2010/main" val="2505257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TotalTime>
  <Words>712</Words>
  <Application>Microsoft Office PowerPoint</Application>
  <PresentationFormat>On-screen Show (4:3)</PresentationFormat>
  <Paragraphs>129</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Origin</vt:lpstr>
      <vt:lpstr> Lapisan Transport  (2)</vt:lpstr>
      <vt:lpstr>TCP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Lapisan Transport  (2)</dc:title>
  <dc:creator>Ferry</dc:creator>
  <cp:lastModifiedBy>Ferry</cp:lastModifiedBy>
  <cp:revision>2</cp:revision>
  <dcterms:created xsi:type="dcterms:W3CDTF">2012-12-05T18:09:23Z</dcterms:created>
  <dcterms:modified xsi:type="dcterms:W3CDTF">2012-12-05T18:11:48Z</dcterms:modified>
</cp:coreProperties>
</file>