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270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CB570-6AC8-4F9B-8AAA-89F995693B09}" type="datetimeFigureOut">
              <a:rPr lang="en-AU" smtClean="0"/>
              <a:t>5/12/2012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7A10DA-89FD-47F5-A423-D204F2B2E28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8018977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CB570-6AC8-4F9B-8AAA-89F995693B09}" type="datetimeFigureOut">
              <a:rPr lang="en-AU" smtClean="0"/>
              <a:t>5/12/2012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7A10DA-89FD-47F5-A423-D204F2B2E28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270726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CB570-6AC8-4F9B-8AAA-89F995693B09}" type="datetimeFigureOut">
              <a:rPr lang="en-AU" smtClean="0"/>
              <a:t>5/12/2012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7A10DA-89FD-47F5-A423-D204F2B2E28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6323188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CB570-6AC8-4F9B-8AAA-89F995693B09}" type="datetimeFigureOut">
              <a:rPr lang="en-AU" smtClean="0"/>
              <a:t>5/12/2012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7A10DA-89FD-47F5-A423-D204F2B2E28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1574118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CB570-6AC8-4F9B-8AAA-89F995693B09}" type="datetimeFigureOut">
              <a:rPr lang="en-AU" smtClean="0"/>
              <a:t>5/12/2012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7A10DA-89FD-47F5-A423-D204F2B2E28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9709221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CB570-6AC8-4F9B-8AAA-89F995693B09}" type="datetimeFigureOut">
              <a:rPr lang="en-AU" smtClean="0"/>
              <a:t>5/12/2012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7A10DA-89FD-47F5-A423-D204F2B2E28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5336347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CB570-6AC8-4F9B-8AAA-89F995693B09}" type="datetimeFigureOut">
              <a:rPr lang="en-AU" smtClean="0"/>
              <a:t>5/12/2012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7A10DA-89FD-47F5-A423-D204F2B2E28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8831801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CB570-6AC8-4F9B-8AAA-89F995693B09}" type="datetimeFigureOut">
              <a:rPr lang="en-AU" smtClean="0"/>
              <a:t>5/12/2012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7A10DA-89FD-47F5-A423-D204F2B2E28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52083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CB570-6AC8-4F9B-8AAA-89F995693B09}" type="datetimeFigureOut">
              <a:rPr lang="en-AU" smtClean="0"/>
              <a:t>5/12/2012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7A10DA-89FD-47F5-A423-D204F2B2E28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6109566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CB570-6AC8-4F9B-8AAA-89F995693B09}" type="datetimeFigureOut">
              <a:rPr lang="en-AU" smtClean="0"/>
              <a:t>5/12/2012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7A10DA-89FD-47F5-A423-D204F2B2E28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8716723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CB570-6AC8-4F9B-8AAA-89F995693B09}" type="datetimeFigureOut">
              <a:rPr lang="en-AU" smtClean="0"/>
              <a:t>5/12/2012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7A10DA-89FD-47F5-A423-D204F2B2E28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6315384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1CB570-6AC8-4F9B-8AAA-89F995693B09}" type="datetimeFigureOut">
              <a:rPr lang="en-AU" smtClean="0"/>
              <a:t>5/12/2012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7A10DA-89FD-47F5-A423-D204F2B2E28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3361444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AU" dirty="0" err="1" smtClean="0"/>
              <a:t>Konsep</a:t>
            </a:r>
            <a:r>
              <a:rPr lang="en-AU" dirty="0" smtClean="0"/>
              <a:t> </a:t>
            </a:r>
            <a:r>
              <a:rPr lang="en-AU" dirty="0" err="1" smtClean="0"/>
              <a:t>Jaringan</a:t>
            </a:r>
            <a:r>
              <a:rPr lang="en-AU" dirty="0" smtClean="0"/>
              <a:t> </a:t>
            </a:r>
            <a:r>
              <a:rPr lang="en-AU" dirty="0" err="1" smtClean="0"/>
              <a:t>Komputer</a:t>
            </a:r>
            <a:endParaRPr lang="en-A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AU" dirty="0" smtClean="0"/>
              <a:t>Model </a:t>
            </a:r>
            <a:r>
              <a:rPr lang="en-AU" dirty="0" err="1" smtClean="0"/>
              <a:t>dari</a:t>
            </a:r>
            <a:r>
              <a:rPr lang="en-AU" dirty="0" smtClean="0"/>
              <a:t> OSI (Open System Interconnection)</a:t>
            </a:r>
          </a:p>
        </p:txBody>
      </p:sp>
    </p:spTree>
    <p:extLst>
      <p:ext uri="{BB962C8B-B14F-4D97-AF65-F5344CB8AC3E}">
        <p14:creationId xmlns:p14="http://schemas.microsoft.com/office/powerpoint/2010/main" val="42272069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err="1" smtClean="0"/>
              <a:t>Lapisan</a:t>
            </a:r>
            <a:r>
              <a:rPr lang="en-AU" dirty="0" smtClean="0"/>
              <a:t> Data Link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err="1"/>
              <a:t>Komunikasi</a:t>
            </a:r>
            <a:r>
              <a:rPr lang="en-US" dirty="0"/>
              <a:t> data </a:t>
            </a:r>
            <a:r>
              <a:rPr lang="en-US" dirty="0" err="1"/>
              <a:t>dilakukan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</a:t>
            </a:r>
            <a:r>
              <a:rPr lang="en-US" dirty="0" err="1"/>
              <a:t>lapisan</a:t>
            </a:r>
            <a:r>
              <a:rPr lang="en-US" dirty="0"/>
              <a:t> Data Link </a:t>
            </a:r>
            <a:r>
              <a:rPr lang="en-US" dirty="0" err="1"/>
              <a:t>melalui</a:t>
            </a:r>
            <a:r>
              <a:rPr lang="en-US" dirty="0"/>
              <a:t> </a:t>
            </a:r>
            <a:r>
              <a:rPr lang="en-US" dirty="0" err="1"/>
              <a:t>identitas</a:t>
            </a:r>
            <a:r>
              <a:rPr lang="en-US" dirty="0"/>
              <a:t> </a:t>
            </a:r>
            <a:r>
              <a:rPr lang="en-US" dirty="0" err="1"/>
              <a:t>berupa</a:t>
            </a:r>
            <a:r>
              <a:rPr lang="en-US" dirty="0"/>
              <a:t> </a:t>
            </a:r>
            <a:r>
              <a:rPr lang="en-US" dirty="0" err="1"/>
              <a:t>alamat</a:t>
            </a:r>
            <a:r>
              <a:rPr lang="en-US" dirty="0"/>
              <a:t> </a:t>
            </a:r>
            <a:r>
              <a:rPr lang="en-US" dirty="0" err="1"/>
              <a:t>simpul</a:t>
            </a:r>
            <a:r>
              <a:rPr lang="en-US" dirty="0"/>
              <a:t> yang </a:t>
            </a:r>
            <a:r>
              <a:rPr lang="en-US" dirty="0" err="1"/>
              <a:t>disebut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Hardware Address. </a:t>
            </a:r>
            <a:endParaRPr lang="en-US" dirty="0" smtClean="0"/>
          </a:p>
          <a:p>
            <a:r>
              <a:rPr lang="en-US" dirty="0" err="1" smtClean="0"/>
              <a:t>Sehingga</a:t>
            </a:r>
            <a:r>
              <a:rPr lang="en-US" dirty="0" smtClean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dikatakan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layer </a:t>
            </a:r>
            <a:r>
              <a:rPr lang="en-US" dirty="0" err="1"/>
              <a:t>kedua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sudah</a:t>
            </a:r>
            <a:r>
              <a:rPr lang="en-US" dirty="0"/>
              <a:t> </a:t>
            </a:r>
            <a:r>
              <a:rPr lang="en-US" dirty="0" err="1"/>
              <a:t>dikenal</a:t>
            </a:r>
            <a:r>
              <a:rPr lang="en-US" dirty="0"/>
              <a:t> </a:t>
            </a:r>
            <a:r>
              <a:rPr lang="en-US" dirty="0" err="1"/>
              <a:t>adanya</a:t>
            </a:r>
            <a:r>
              <a:rPr lang="en-US" dirty="0"/>
              <a:t> addressing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pengalamatan</a:t>
            </a:r>
            <a:r>
              <a:rPr lang="en-US" dirty="0" smtClean="0"/>
              <a:t>.</a:t>
            </a:r>
          </a:p>
          <a:p>
            <a:r>
              <a:rPr lang="en-GB" dirty="0" err="1"/>
              <a:t>Komunikasi</a:t>
            </a:r>
            <a:r>
              <a:rPr lang="en-GB" dirty="0"/>
              <a:t> </a:t>
            </a:r>
            <a:r>
              <a:rPr lang="en-GB" dirty="0" err="1"/>
              <a:t>antar</a:t>
            </a:r>
            <a:r>
              <a:rPr lang="en-GB" dirty="0"/>
              <a:t> </a:t>
            </a:r>
            <a:r>
              <a:rPr lang="en-GB" dirty="0" err="1"/>
              <a:t>komputer</a:t>
            </a:r>
            <a:r>
              <a:rPr lang="en-GB" dirty="0"/>
              <a:t> </a:t>
            </a:r>
            <a:r>
              <a:rPr lang="en-GB" dirty="0" err="1"/>
              <a:t>atau</a:t>
            </a:r>
            <a:r>
              <a:rPr lang="en-GB" dirty="0"/>
              <a:t> </a:t>
            </a:r>
            <a:r>
              <a:rPr lang="en-GB" dirty="0" err="1"/>
              <a:t>simpul</a:t>
            </a:r>
            <a:r>
              <a:rPr lang="en-GB" dirty="0"/>
              <a:t> </a:t>
            </a:r>
            <a:r>
              <a:rPr lang="en-GB" dirty="0" err="1"/>
              <a:t>jaringan</a:t>
            </a:r>
            <a:r>
              <a:rPr lang="en-GB" dirty="0"/>
              <a:t> </a:t>
            </a:r>
            <a:r>
              <a:rPr lang="en-GB" dirty="0" err="1"/>
              <a:t>hanya</a:t>
            </a:r>
            <a:r>
              <a:rPr lang="en-GB" dirty="0"/>
              <a:t> </a:t>
            </a:r>
            <a:r>
              <a:rPr lang="en-GB" dirty="0" err="1"/>
              <a:t>mungkin</a:t>
            </a:r>
            <a:r>
              <a:rPr lang="en-GB" dirty="0"/>
              <a:t> </a:t>
            </a:r>
            <a:r>
              <a:rPr lang="en-GB" dirty="0" err="1"/>
              <a:t>terjadi</a:t>
            </a:r>
            <a:r>
              <a:rPr lang="en-GB" dirty="0"/>
              <a:t>, </a:t>
            </a:r>
            <a:r>
              <a:rPr lang="en-GB" dirty="0" err="1"/>
              <a:t>bila</a:t>
            </a:r>
            <a:r>
              <a:rPr lang="en-GB" dirty="0"/>
              <a:t> </a:t>
            </a:r>
            <a:r>
              <a:rPr lang="en-GB" dirty="0" err="1"/>
              <a:t>kedua</a:t>
            </a:r>
            <a:r>
              <a:rPr lang="en-GB" dirty="0"/>
              <a:t> </a:t>
            </a:r>
            <a:r>
              <a:rPr lang="en-GB" dirty="0" err="1"/>
              <a:t>belah</a:t>
            </a:r>
            <a:r>
              <a:rPr lang="en-GB" dirty="0"/>
              <a:t> </a:t>
            </a:r>
            <a:r>
              <a:rPr lang="en-GB" dirty="0" err="1"/>
              <a:t>pihak</a:t>
            </a:r>
            <a:r>
              <a:rPr lang="en-GB" dirty="0"/>
              <a:t> </a:t>
            </a:r>
            <a:r>
              <a:rPr lang="en-GB" dirty="0" err="1"/>
              <a:t>mengetahui</a:t>
            </a:r>
            <a:r>
              <a:rPr lang="en-GB" dirty="0"/>
              <a:t> </a:t>
            </a:r>
            <a:r>
              <a:rPr lang="en-GB" dirty="0" err="1"/>
              <a:t>identitas</a:t>
            </a:r>
            <a:r>
              <a:rPr lang="en-GB" dirty="0"/>
              <a:t> </a:t>
            </a:r>
            <a:r>
              <a:rPr lang="en-GB" dirty="0" err="1"/>
              <a:t>masing-masing</a:t>
            </a:r>
            <a:r>
              <a:rPr lang="en-GB" dirty="0"/>
              <a:t> </a:t>
            </a:r>
            <a:r>
              <a:rPr lang="en-GB" dirty="0" err="1"/>
              <a:t>melalui</a:t>
            </a:r>
            <a:r>
              <a:rPr lang="en-GB" dirty="0"/>
              <a:t> hardware address. </a:t>
            </a:r>
            <a:endParaRPr lang="en-GB" dirty="0" smtClean="0"/>
          </a:p>
          <a:p>
            <a:r>
              <a:rPr lang="en-GB" dirty="0" smtClean="0"/>
              <a:t>Hardware </a:t>
            </a:r>
            <a:r>
              <a:rPr lang="en-GB" dirty="0"/>
              <a:t>Address </a:t>
            </a:r>
            <a:r>
              <a:rPr lang="en-GB" dirty="0" err="1"/>
              <a:t>ini</a:t>
            </a:r>
            <a:r>
              <a:rPr lang="en-GB" dirty="0"/>
              <a:t> </a:t>
            </a:r>
            <a:r>
              <a:rPr lang="en-GB" dirty="0" err="1"/>
              <a:t>disebut</a:t>
            </a:r>
            <a:r>
              <a:rPr lang="en-GB" dirty="0"/>
              <a:t> </a:t>
            </a:r>
            <a:r>
              <a:rPr lang="en-GB" dirty="0" err="1"/>
              <a:t>juga</a:t>
            </a:r>
            <a:r>
              <a:rPr lang="en-GB" dirty="0"/>
              <a:t> </a:t>
            </a:r>
            <a:r>
              <a:rPr lang="en-GB" dirty="0" err="1"/>
              <a:t>sebagai</a:t>
            </a:r>
            <a:r>
              <a:rPr lang="en-GB" dirty="0"/>
              <a:t> physical address </a:t>
            </a:r>
            <a:r>
              <a:rPr lang="en-GB" dirty="0" err="1"/>
              <a:t>atau</a:t>
            </a:r>
            <a:r>
              <a:rPr lang="en-GB" dirty="0"/>
              <a:t> layer-2 address. </a:t>
            </a:r>
            <a:endParaRPr lang="en-GB" dirty="0" smtClean="0"/>
          </a:p>
          <a:p>
            <a:r>
              <a:rPr lang="en-GB" dirty="0" err="1" smtClean="0"/>
              <a:t>Dalam</a:t>
            </a:r>
            <a:r>
              <a:rPr lang="en-GB" dirty="0" smtClean="0"/>
              <a:t> </a:t>
            </a:r>
            <a:r>
              <a:rPr lang="en-GB" dirty="0" err="1"/>
              <a:t>teknologi</a:t>
            </a:r>
            <a:r>
              <a:rPr lang="en-GB" dirty="0"/>
              <a:t> Ethernet </a:t>
            </a:r>
            <a:r>
              <a:rPr lang="en-GB" dirty="0" err="1"/>
              <a:t>kita</a:t>
            </a:r>
            <a:r>
              <a:rPr lang="en-GB" dirty="0"/>
              <a:t> </a:t>
            </a:r>
            <a:r>
              <a:rPr lang="en-GB" dirty="0" err="1"/>
              <a:t>kenal</a:t>
            </a:r>
            <a:r>
              <a:rPr lang="en-GB" dirty="0"/>
              <a:t> physical address </a:t>
            </a:r>
            <a:r>
              <a:rPr lang="en-GB" dirty="0" err="1"/>
              <a:t>sebagai</a:t>
            </a:r>
            <a:r>
              <a:rPr lang="en-GB" dirty="0"/>
              <a:t> MAC Address</a:t>
            </a:r>
            <a:r>
              <a:rPr lang="en-GB" dirty="0" smtClean="0"/>
              <a:t>.</a:t>
            </a:r>
          </a:p>
          <a:p>
            <a:r>
              <a:rPr lang="en-US" dirty="0" err="1"/>
              <a:t>Protokol</a:t>
            </a:r>
            <a:r>
              <a:rPr lang="en-US" dirty="0"/>
              <a:t> Data-Link </a:t>
            </a:r>
            <a:r>
              <a:rPr lang="en-US" dirty="0" err="1"/>
              <a:t>menentukan</a:t>
            </a:r>
            <a:r>
              <a:rPr lang="en-US" dirty="0"/>
              <a:t> </a:t>
            </a:r>
            <a:r>
              <a:rPr lang="en-US" dirty="0" err="1"/>
              <a:t>bentuk</a:t>
            </a:r>
            <a:r>
              <a:rPr lang="en-US" dirty="0"/>
              <a:t> </a:t>
            </a:r>
            <a:r>
              <a:rPr lang="en-US" dirty="0" err="1"/>
              <a:t>topologi</a:t>
            </a:r>
            <a:r>
              <a:rPr lang="en-US" dirty="0"/>
              <a:t> </a:t>
            </a:r>
            <a:r>
              <a:rPr lang="en-US" dirty="0" err="1"/>
              <a:t>jaringan</a:t>
            </a:r>
            <a:r>
              <a:rPr lang="en-US" dirty="0"/>
              <a:t> yang </a:t>
            </a:r>
            <a:r>
              <a:rPr lang="en-US" dirty="0" err="1"/>
              <a:t>digunakan</a:t>
            </a:r>
            <a:r>
              <a:rPr lang="en-US" dirty="0"/>
              <a:t> </a:t>
            </a:r>
            <a:r>
              <a:rPr lang="en-US" dirty="0" err="1"/>
              <a:t>misalnya</a:t>
            </a:r>
            <a:r>
              <a:rPr lang="en-US" dirty="0"/>
              <a:t>. BUS </a:t>
            </a:r>
            <a:r>
              <a:rPr lang="en-US" dirty="0" err="1"/>
              <a:t>untuk</a:t>
            </a:r>
            <a:r>
              <a:rPr lang="en-US" dirty="0"/>
              <a:t> Ethernet, RING </a:t>
            </a:r>
            <a:r>
              <a:rPr lang="en-US" dirty="0" err="1"/>
              <a:t>untuk</a:t>
            </a:r>
            <a:r>
              <a:rPr lang="en-US" dirty="0"/>
              <a:t> Token-Ring </a:t>
            </a:r>
            <a:r>
              <a:rPr lang="en-US" dirty="0" err="1"/>
              <a:t>dan</a:t>
            </a:r>
            <a:r>
              <a:rPr lang="en-US" dirty="0"/>
              <a:t> FDDI, point-to-point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komunikasi</a:t>
            </a:r>
            <a:r>
              <a:rPr lang="en-US" dirty="0"/>
              <a:t> serial, </a:t>
            </a:r>
            <a:r>
              <a:rPr lang="en-US" dirty="0" err="1"/>
              <a:t>atau</a:t>
            </a:r>
            <a:r>
              <a:rPr lang="en-US" dirty="0"/>
              <a:t> point-to-multipoint </a:t>
            </a:r>
            <a:r>
              <a:rPr lang="en-US" dirty="0" err="1"/>
              <a:t>untuk</a:t>
            </a:r>
            <a:r>
              <a:rPr lang="en-US" dirty="0"/>
              <a:t> frame-relay </a:t>
            </a:r>
            <a:r>
              <a:rPr lang="en-US" dirty="0" err="1"/>
              <a:t>dan</a:t>
            </a:r>
            <a:r>
              <a:rPr lang="en-US" dirty="0"/>
              <a:t> ATM.</a:t>
            </a:r>
            <a:endParaRPr lang="en-AU" dirty="0"/>
          </a:p>
          <a:p>
            <a:endParaRPr lang="en-AU" dirty="0"/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6456077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err="1" smtClean="0"/>
              <a:t>Lapisan</a:t>
            </a:r>
            <a:r>
              <a:rPr lang="en-AU" dirty="0" smtClean="0"/>
              <a:t> Data Link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628800"/>
            <a:ext cx="8229600" cy="3024336"/>
          </a:xfrm>
        </p:spPr>
        <p:txBody>
          <a:bodyPr>
            <a:normAutofit fontScale="77500" lnSpcReduction="20000"/>
          </a:bodyPr>
          <a:lstStyle/>
          <a:p>
            <a:r>
              <a:rPr lang="en-AU" dirty="0" err="1" smtClean="0"/>
              <a:t>Fungsi</a:t>
            </a:r>
            <a:r>
              <a:rPr lang="en-AU" dirty="0" smtClean="0"/>
              <a:t> </a:t>
            </a:r>
            <a:r>
              <a:rPr lang="en-AU" dirty="0" err="1" smtClean="0"/>
              <a:t>lapisan</a:t>
            </a:r>
            <a:r>
              <a:rPr lang="en-AU" dirty="0" smtClean="0"/>
              <a:t> </a:t>
            </a:r>
            <a:r>
              <a:rPr lang="en-AU" dirty="0" err="1" smtClean="0"/>
              <a:t>ini</a:t>
            </a:r>
            <a:r>
              <a:rPr lang="en-AU" dirty="0" smtClean="0"/>
              <a:t> </a:t>
            </a:r>
            <a:r>
              <a:rPr lang="en-AU" dirty="0" err="1" smtClean="0"/>
              <a:t>adalah</a:t>
            </a:r>
            <a:r>
              <a:rPr lang="en-AU" dirty="0" smtClean="0"/>
              <a:t> </a:t>
            </a:r>
            <a:r>
              <a:rPr lang="en-AU" dirty="0" err="1" smtClean="0"/>
              <a:t>melakukan</a:t>
            </a:r>
            <a:r>
              <a:rPr lang="en-AU" dirty="0" smtClean="0"/>
              <a:t> </a:t>
            </a:r>
            <a:r>
              <a:rPr lang="en-AU" dirty="0" err="1" smtClean="0"/>
              <a:t>organisasi</a:t>
            </a:r>
            <a:r>
              <a:rPr lang="en-AU" dirty="0" smtClean="0"/>
              <a:t> / </a:t>
            </a:r>
            <a:r>
              <a:rPr lang="en-AU" dirty="0" err="1" smtClean="0"/>
              <a:t>pengelompokan</a:t>
            </a:r>
            <a:r>
              <a:rPr lang="en-AU" dirty="0" smtClean="0"/>
              <a:t> bit stream </a:t>
            </a:r>
            <a:r>
              <a:rPr lang="en-AU" dirty="0" err="1" smtClean="0"/>
              <a:t>untuk</a:t>
            </a:r>
            <a:r>
              <a:rPr lang="en-AU" dirty="0" smtClean="0"/>
              <a:t> </a:t>
            </a:r>
            <a:r>
              <a:rPr lang="en-AU" dirty="0" err="1" smtClean="0"/>
              <a:t>dijadikan</a:t>
            </a:r>
            <a:r>
              <a:rPr lang="en-AU" dirty="0" smtClean="0"/>
              <a:t> </a:t>
            </a:r>
            <a:r>
              <a:rPr lang="en-AU" dirty="0" err="1" smtClean="0"/>
              <a:t>sebuah</a:t>
            </a:r>
            <a:r>
              <a:rPr lang="en-AU" dirty="0" smtClean="0"/>
              <a:t> FRAME.</a:t>
            </a:r>
          </a:p>
          <a:p>
            <a:r>
              <a:rPr lang="en-US" dirty="0"/>
              <a:t> </a:t>
            </a:r>
            <a:r>
              <a:rPr lang="en-US" dirty="0" smtClean="0"/>
              <a:t>Frame </a:t>
            </a:r>
            <a:r>
              <a:rPr lang="en-US" dirty="0" err="1"/>
              <a:t>terdiri</a:t>
            </a:r>
            <a:r>
              <a:rPr lang="en-US" dirty="0"/>
              <a:t> </a:t>
            </a:r>
            <a:r>
              <a:rPr lang="en-US" dirty="0" err="1"/>
              <a:t>atas</a:t>
            </a:r>
            <a:r>
              <a:rPr lang="en-US" dirty="0"/>
              <a:t> Frame Header </a:t>
            </a:r>
            <a:r>
              <a:rPr lang="en-US" dirty="0" err="1"/>
              <a:t>dan</a:t>
            </a:r>
            <a:r>
              <a:rPr lang="en-US" dirty="0"/>
              <a:t> DATA </a:t>
            </a:r>
            <a:r>
              <a:rPr lang="en-US" dirty="0" err="1"/>
              <a:t>serta</a:t>
            </a:r>
            <a:r>
              <a:rPr lang="en-US" dirty="0"/>
              <a:t> </a:t>
            </a:r>
            <a:r>
              <a:rPr lang="en-US" dirty="0" err="1"/>
              <a:t>ditambah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FCS (Frame Check Sequence)</a:t>
            </a:r>
            <a:endParaRPr lang="en-AU" dirty="0"/>
          </a:p>
          <a:p>
            <a:r>
              <a:rPr lang="en-US" dirty="0"/>
              <a:t>Frame Header </a:t>
            </a:r>
            <a:r>
              <a:rPr lang="en-US" dirty="0" err="1"/>
              <a:t>berisi</a:t>
            </a:r>
            <a:r>
              <a:rPr lang="en-US" dirty="0"/>
              <a:t> </a:t>
            </a:r>
            <a:r>
              <a:rPr lang="en-US" dirty="0" err="1"/>
              <a:t>informasi</a:t>
            </a:r>
            <a:r>
              <a:rPr lang="en-US" dirty="0"/>
              <a:t> yang </a:t>
            </a:r>
            <a:r>
              <a:rPr lang="en-US" dirty="0" err="1"/>
              <a:t>dibutuhkan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</a:t>
            </a:r>
            <a:r>
              <a:rPr lang="en-US" dirty="0" err="1"/>
              <a:t>protokol</a:t>
            </a:r>
            <a:r>
              <a:rPr lang="en-US" dirty="0"/>
              <a:t> Data Link, </a:t>
            </a:r>
            <a:r>
              <a:rPr lang="en-US" dirty="0" err="1"/>
              <a:t>antara</a:t>
            </a:r>
            <a:r>
              <a:rPr lang="en-US" dirty="0"/>
              <a:t> lain: </a:t>
            </a:r>
            <a:endParaRPr lang="en-AU" dirty="0"/>
          </a:p>
          <a:p>
            <a:pPr lvl="1"/>
            <a:r>
              <a:rPr lang="en-US" dirty="0"/>
              <a:t>Hardware Address </a:t>
            </a:r>
            <a:r>
              <a:rPr lang="en-US" dirty="0" err="1"/>
              <a:t>pengirim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penerima</a:t>
            </a:r>
            <a:endParaRPr lang="en-AU" dirty="0"/>
          </a:p>
          <a:p>
            <a:pPr lvl="1"/>
            <a:r>
              <a:rPr lang="en-US" dirty="0"/>
              <a:t>Flag  </a:t>
            </a:r>
            <a:r>
              <a:rPr lang="en-US" dirty="0" err="1"/>
              <a:t>dan</a:t>
            </a:r>
            <a:r>
              <a:rPr lang="en-US" dirty="0"/>
              <a:t> Control Bits</a:t>
            </a:r>
            <a:endParaRPr lang="en-AU" dirty="0"/>
          </a:p>
          <a:p>
            <a:endParaRPr lang="en-AU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3462441"/>
              </p:ext>
            </p:extLst>
          </p:nvPr>
        </p:nvGraphicFramePr>
        <p:xfrm>
          <a:off x="1835696" y="4869160"/>
          <a:ext cx="5000625" cy="2946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420495"/>
                <a:gridCol w="2919095"/>
                <a:gridCol w="661035"/>
              </a:tblGrid>
              <a:tr h="294640">
                <a:tc>
                  <a:txBody>
                    <a:bodyPr/>
                    <a:lstStyle/>
                    <a:p>
                      <a:pPr marL="26987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Frame Header</a:t>
                      </a:r>
                      <a:endParaRPr lang="en-AU" sz="120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6987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DATA</a:t>
                      </a:r>
                      <a:endParaRPr lang="en-AU" sz="120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6987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FCS</a:t>
                      </a:r>
                      <a:endParaRPr lang="en-AU" sz="1200" dirty="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2267744" y="5674985"/>
            <a:ext cx="446449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Gambar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 2. Format </a:t>
            </a:r>
            <a:r>
              <a:rPr kumimoji="0" lang="en-US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Umum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 </a:t>
            </a:r>
            <a:r>
              <a:rPr kumimoji="0" lang="en-US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dari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 FRAME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519988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Detail format </a:t>
            </a:r>
            <a:r>
              <a:rPr lang="en-US" b="1" dirty="0" err="1"/>
              <a:t>dari</a:t>
            </a:r>
            <a:r>
              <a:rPr lang="en-US" b="1" dirty="0"/>
              <a:t> FRAME </a:t>
            </a:r>
            <a:r>
              <a:rPr lang="en-US" b="1" dirty="0" err="1"/>
              <a:t>pada</a:t>
            </a:r>
            <a:r>
              <a:rPr lang="en-US" b="1" dirty="0"/>
              <a:t> Ethernet 802.3</a:t>
            </a:r>
            <a:endParaRPr lang="en-AU" dirty="0"/>
          </a:p>
        </p:txBody>
      </p:sp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556793"/>
            <a:ext cx="5502119" cy="2880319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/>
          <p:cNvSpPr/>
          <p:nvPr/>
        </p:nvSpPr>
        <p:spPr>
          <a:xfrm>
            <a:off x="611560" y="5229200"/>
            <a:ext cx="712879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MAC-Address (Media Access Control). MAC Address </a:t>
            </a:r>
            <a:r>
              <a:rPr lang="en-US" dirty="0" err="1"/>
              <a:t>terdiri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48 bit </a:t>
            </a:r>
            <a:r>
              <a:rPr lang="en-US" dirty="0" err="1"/>
              <a:t>tetapi</a:t>
            </a:r>
            <a:r>
              <a:rPr lang="en-US" dirty="0"/>
              <a:t> </a:t>
            </a:r>
            <a:r>
              <a:rPr lang="en-US" dirty="0" err="1"/>
              <a:t>biasanya</a:t>
            </a:r>
            <a:r>
              <a:rPr lang="en-US" dirty="0"/>
              <a:t> </a:t>
            </a:r>
            <a:r>
              <a:rPr lang="en-US" dirty="0" err="1"/>
              <a:t>ditulis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12 bit </a:t>
            </a:r>
            <a:r>
              <a:rPr lang="en-US" dirty="0" err="1"/>
              <a:t>Heksadesimal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ketentuan</a:t>
            </a:r>
            <a:r>
              <a:rPr lang="en-US" dirty="0"/>
              <a:t> 6 bit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kode</a:t>
            </a:r>
            <a:r>
              <a:rPr lang="en-US" dirty="0"/>
              <a:t> </a:t>
            </a:r>
            <a:r>
              <a:rPr lang="en-US" dirty="0" err="1"/>
              <a:t>pabrik</a:t>
            </a:r>
            <a:r>
              <a:rPr lang="en-US" dirty="0"/>
              <a:t> yang </a:t>
            </a:r>
            <a:r>
              <a:rPr lang="en-US" dirty="0" err="1"/>
              <a:t>ditentukan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IEEE </a:t>
            </a:r>
            <a:r>
              <a:rPr lang="en-US" dirty="0" err="1"/>
              <a:t>dan</a:t>
            </a:r>
            <a:r>
              <a:rPr lang="en-US" dirty="0"/>
              <a:t> 6 bit </a:t>
            </a:r>
            <a:r>
              <a:rPr lang="en-US" dirty="0" err="1" smtClean="0"/>
              <a:t>berikutnya</a:t>
            </a:r>
            <a:r>
              <a:rPr lang="en-US" dirty="0" smtClean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nomor</a:t>
            </a:r>
            <a:r>
              <a:rPr lang="en-US" dirty="0"/>
              <a:t> serial </a:t>
            </a:r>
            <a:r>
              <a:rPr lang="en-US" dirty="0" err="1"/>
              <a:t>peralatan</a:t>
            </a:r>
            <a:r>
              <a:rPr lang="en-US" dirty="0"/>
              <a:t> yang </a:t>
            </a:r>
            <a:r>
              <a:rPr lang="en-US" dirty="0" err="1"/>
              <a:t>dikeluarkan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</a:t>
            </a:r>
            <a:r>
              <a:rPr lang="en-US" dirty="0" err="1"/>
              <a:t>pabrik</a:t>
            </a:r>
            <a:r>
              <a:rPr lang="en-US" dirty="0"/>
              <a:t>.</a:t>
            </a:r>
            <a:endParaRPr lang="en-AU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42730906"/>
              </p:ext>
            </p:extLst>
          </p:nvPr>
        </p:nvGraphicFramePr>
        <p:xfrm>
          <a:off x="1547664" y="4739106"/>
          <a:ext cx="3261995" cy="49009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630680"/>
                <a:gridCol w="1631315"/>
              </a:tblGrid>
              <a:tr h="24257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Vendor #</a:t>
                      </a:r>
                      <a:endParaRPr lang="en-AU" sz="1200" dirty="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Serial #</a:t>
                      </a:r>
                      <a:endParaRPr lang="en-AU" sz="1200" dirty="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/>
                </a:tc>
              </a:tr>
              <a:tr h="24257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6 bit HEX</a:t>
                      </a:r>
                      <a:endParaRPr lang="en-AU" sz="120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6 bit HEX</a:t>
                      </a:r>
                      <a:endParaRPr lang="en-AU" sz="1200" dirty="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167336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i="1" dirty="0" err="1"/>
              <a:t>Apa</a:t>
            </a:r>
            <a:r>
              <a:rPr lang="en-US" b="1" i="1" dirty="0"/>
              <a:t> </a:t>
            </a:r>
            <a:r>
              <a:rPr lang="en-US" b="1" i="1" dirty="0" err="1"/>
              <a:t>itu</a:t>
            </a:r>
            <a:r>
              <a:rPr lang="en-US" b="1" i="1" dirty="0"/>
              <a:t> </a:t>
            </a:r>
            <a:r>
              <a:rPr lang="en-US" b="1" i="1" dirty="0" err="1"/>
              <a:t>jaringan</a:t>
            </a:r>
            <a:r>
              <a:rPr lang="en-US" b="1" i="1" dirty="0"/>
              <a:t> </a:t>
            </a:r>
            <a:r>
              <a:rPr lang="en-US" b="1" i="1" dirty="0" err="1"/>
              <a:t>komputer</a:t>
            </a:r>
            <a:r>
              <a:rPr lang="en-US" b="1" i="1" dirty="0"/>
              <a:t> (computer network) </a:t>
            </a:r>
            <a:r>
              <a:rPr lang="en-US" b="1" i="1" dirty="0" smtClean="0"/>
              <a:t>?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Jaringan</a:t>
            </a:r>
            <a:r>
              <a:rPr lang="en-US" dirty="0" smtClean="0"/>
              <a:t> </a:t>
            </a:r>
            <a:r>
              <a:rPr lang="en-US" dirty="0" err="1"/>
              <a:t>komputer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kumpulan</a:t>
            </a:r>
            <a:r>
              <a:rPr lang="en-US" dirty="0"/>
              <a:t> </a:t>
            </a:r>
            <a:r>
              <a:rPr lang="en-US" dirty="0" err="1"/>
              <a:t>dua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lebih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komputer</a:t>
            </a:r>
            <a:r>
              <a:rPr lang="en-US" dirty="0"/>
              <a:t> yang </a:t>
            </a:r>
            <a:r>
              <a:rPr lang="en-US" dirty="0" err="1"/>
              <a:t>saling</a:t>
            </a:r>
            <a:r>
              <a:rPr lang="en-US" dirty="0"/>
              <a:t> </a:t>
            </a:r>
            <a:r>
              <a:rPr lang="en-US" dirty="0" err="1"/>
              <a:t>berhubungan</a:t>
            </a:r>
            <a:r>
              <a:rPr lang="en-US" dirty="0"/>
              <a:t> </a:t>
            </a:r>
            <a:r>
              <a:rPr lang="en-US" dirty="0" err="1"/>
              <a:t>satu</a:t>
            </a:r>
            <a:r>
              <a:rPr lang="en-US" dirty="0"/>
              <a:t> </a:t>
            </a:r>
            <a:r>
              <a:rPr lang="en-US" dirty="0" err="1"/>
              <a:t>sama</a:t>
            </a:r>
            <a:r>
              <a:rPr lang="en-US" dirty="0"/>
              <a:t> </a:t>
            </a:r>
            <a:r>
              <a:rPr lang="en-US" dirty="0" smtClean="0"/>
              <a:t>lain</a:t>
            </a:r>
          </a:p>
          <a:p>
            <a:r>
              <a:rPr lang="en-US" dirty="0" err="1" smtClean="0"/>
              <a:t>Keuntungan</a:t>
            </a:r>
            <a:r>
              <a:rPr lang="en-US" dirty="0" smtClean="0"/>
              <a:t> </a:t>
            </a:r>
            <a:r>
              <a:rPr lang="en-US" dirty="0" err="1" smtClean="0"/>
              <a:t>penggunaan</a:t>
            </a:r>
            <a:r>
              <a:rPr lang="en-US" dirty="0" smtClean="0"/>
              <a:t> </a:t>
            </a:r>
            <a:r>
              <a:rPr lang="en-US" dirty="0" err="1" smtClean="0"/>
              <a:t>jaringan</a:t>
            </a:r>
            <a:r>
              <a:rPr lang="en-US" dirty="0" smtClean="0"/>
              <a:t> </a:t>
            </a:r>
            <a:r>
              <a:rPr lang="en-US" dirty="0" err="1" smtClean="0"/>
              <a:t>komputer</a:t>
            </a:r>
            <a:r>
              <a:rPr lang="en-US" dirty="0" smtClean="0"/>
              <a:t> :</a:t>
            </a:r>
          </a:p>
          <a:p>
            <a:pPr lvl="1"/>
            <a:r>
              <a:rPr lang="en-US" dirty="0" err="1" smtClean="0"/>
              <a:t>Produktivitas</a:t>
            </a:r>
            <a:endParaRPr lang="en-US" dirty="0" smtClean="0"/>
          </a:p>
          <a:p>
            <a:pPr lvl="1"/>
            <a:r>
              <a:rPr lang="en-US" dirty="0" err="1" smtClean="0"/>
              <a:t>Efisiensi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1530191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/>
              <a:t>Jaringan</a:t>
            </a:r>
            <a:r>
              <a:rPr lang="en-US" dirty="0"/>
              <a:t> </a:t>
            </a:r>
            <a:r>
              <a:rPr lang="en-US" dirty="0" err="1"/>
              <a:t>komputer</a:t>
            </a:r>
            <a:r>
              <a:rPr lang="en-US" dirty="0"/>
              <a:t> </a:t>
            </a:r>
            <a:r>
              <a:rPr lang="en-US" dirty="0" err="1"/>
              <a:t>menurut</a:t>
            </a:r>
            <a:r>
              <a:rPr lang="en-US" dirty="0"/>
              <a:t> </a:t>
            </a:r>
            <a:r>
              <a:rPr lang="en-US" dirty="0" smtClean="0"/>
              <a:t>area </a:t>
            </a:r>
            <a:r>
              <a:rPr lang="en-US" dirty="0" err="1" smtClean="0"/>
              <a:t>cakupannya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Local Area Network (LAN), </a:t>
            </a:r>
            <a:r>
              <a:rPr lang="en-US" dirty="0" err="1"/>
              <a:t>yaitu</a:t>
            </a:r>
            <a:r>
              <a:rPr lang="en-US" dirty="0"/>
              <a:t> </a:t>
            </a:r>
            <a:r>
              <a:rPr lang="en-US" dirty="0" err="1"/>
              <a:t>jaringan</a:t>
            </a:r>
            <a:r>
              <a:rPr lang="en-US" dirty="0"/>
              <a:t> </a:t>
            </a:r>
            <a:r>
              <a:rPr lang="en-US" dirty="0" err="1"/>
              <a:t>komputer</a:t>
            </a:r>
            <a:r>
              <a:rPr lang="en-US" dirty="0"/>
              <a:t> </a:t>
            </a:r>
            <a:r>
              <a:rPr lang="en-US" dirty="0" err="1"/>
              <a:t>dimana</a:t>
            </a:r>
            <a:r>
              <a:rPr lang="en-US" dirty="0"/>
              <a:t> </a:t>
            </a:r>
            <a:r>
              <a:rPr lang="en-US" dirty="0" err="1"/>
              <a:t>komputer-komputer</a:t>
            </a:r>
            <a:r>
              <a:rPr lang="en-US" dirty="0"/>
              <a:t> yang </a:t>
            </a:r>
            <a:r>
              <a:rPr lang="en-US" dirty="0" err="1"/>
              <a:t>terhubung</a:t>
            </a:r>
            <a:r>
              <a:rPr lang="en-US" dirty="0"/>
              <a:t> </a:t>
            </a:r>
            <a:r>
              <a:rPr lang="en-US" dirty="0" err="1"/>
              <a:t>masih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satu</a:t>
            </a:r>
            <a:r>
              <a:rPr lang="en-US" dirty="0"/>
              <a:t> area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lokasi</a:t>
            </a:r>
            <a:r>
              <a:rPr lang="en-US" dirty="0"/>
              <a:t>. </a:t>
            </a:r>
            <a:endParaRPr lang="en-US" dirty="0" smtClean="0"/>
          </a:p>
          <a:p>
            <a:pPr lvl="1"/>
            <a:r>
              <a:rPr lang="en-US" dirty="0" err="1" smtClean="0"/>
              <a:t>Rangenya</a:t>
            </a:r>
            <a:r>
              <a:rPr lang="en-US" dirty="0" smtClean="0"/>
              <a:t> </a:t>
            </a:r>
            <a:r>
              <a:rPr lang="en-US" dirty="0" err="1"/>
              <a:t>bisa</a:t>
            </a:r>
            <a:r>
              <a:rPr lang="en-US" dirty="0"/>
              <a:t> </a:t>
            </a:r>
            <a:r>
              <a:rPr lang="en-US" dirty="0" err="1"/>
              <a:t>mencapai</a:t>
            </a:r>
            <a:r>
              <a:rPr lang="en-US" dirty="0"/>
              <a:t> </a:t>
            </a:r>
            <a:r>
              <a:rPr lang="en-US" dirty="0" err="1"/>
              <a:t>satu</a:t>
            </a:r>
            <a:r>
              <a:rPr lang="en-US" dirty="0"/>
              <a:t> kilometer</a:t>
            </a:r>
            <a:r>
              <a:rPr lang="en-US" dirty="0" smtClean="0"/>
              <a:t>.</a:t>
            </a:r>
          </a:p>
          <a:p>
            <a:r>
              <a:rPr lang="en-US" dirty="0"/>
              <a:t>Wide Area Network (WAN), </a:t>
            </a:r>
            <a:r>
              <a:rPr lang="en-US" dirty="0" err="1"/>
              <a:t>bisa</a:t>
            </a:r>
            <a:r>
              <a:rPr lang="en-US" dirty="0"/>
              <a:t> </a:t>
            </a:r>
            <a:r>
              <a:rPr lang="en-US" dirty="0" err="1"/>
              <a:t>kita</a:t>
            </a:r>
            <a:r>
              <a:rPr lang="en-US" dirty="0"/>
              <a:t> </a:t>
            </a:r>
            <a:r>
              <a:rPr lang="en-US" dirty="0" err="1"/>
              <a:t>sebut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koneksi</a:t>
            </a:r>
            <a:r>
              <a:rPr lang="en-US" dirty="0"/>
              <a:t> </a:t>
            </a:r>
            <a:r>
              <a:rPr lang="en-US" dirty="0" err="1"/>
              <a:t>antara</a:t>
            </a:r>
            <a:r>
              <a:rPr lang="en-US" dirty="0"/>
              <a:t> LAN-LAN yang </a:t>
            </a:r>
            <a:r>
              <a:rPr lang="en-US" dirty="0" err="1"/>
              <a:t>berbeda</a:t>
            </a:r>
            <a:r>
              <a:rPr lang="en-US" dirty="0"/>
              <a:t> </a:t>
            </a:r>
            <a:r>
              <a:rPr lang="en-US" dirty="0" err="1"/>
              <a:t>lokasi</a:t>
            </a:r>
            <a:r>
              <a:rPr lang="en-US" dirty="0"/>
              <a:t>/area. </a:t>
            </a:r>
            <a:endParaRPr lang="en-US" dirty="0" smtClean="0"/>
          </a:p>
          <a:p>
            <a:pPr lvl="1"/>
            <a:r>
              <a:rPr lang="en-US" dirty="0" err="1" smtClean="0"/>
              <a:t>Biasanya</a:t>
            </a:r>
            <a:r>
              <a:rPr lang="en-US" dirty="0" smtClean="0"/>
              <a:t> </a:t>
            </a:r>
            <a:r>
              <a:rPr lang="en-US" dirty="0" err="1"/>
              <a:t>koneksi</a:t>
            </a:r>
            <a:r>
              <a:rPr lang="en-US" dirty="0"/>
              <a:t> </a:t>
            </a:r>
            <a:r>
              <a:rPr lang="en-US" dirty="0" err="1"/>
              <a:t>dibangun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cara</a:t>
            </a:r>
            <a:r>
              <a:rPr lang="en-US" dirty="0"/>
              <a:t> </a:t>
            </a:r>
            <a:r>
              <a:rPr lang="en-US" dirty="0" err="1"/>
              <a:t>menyewa</a:t>
            </a:r>
            <a:r>
              <a:rPr lang="en-US" dirty="0"/>
              <a:t> </a:t>
            </a:r>
            <a:r>
              <a:rPr lang="en-US" dirty="0" err="1"/>
              <a:t>sebuah</a:t>
            </a:r>
            <a:r>
              <a:rPr lang="en-US" dirty="0"/>
              <a:t> </a:t>
            </a:r>
            <a:r>
              <a:rPr lang="en-US" dirty="0" err="1"/>
              <a:t>saluran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perusahaan</a:t>
            </a:r>
            <a:r>
              <a:rPr lang="en-US" dirty="0"/>
              <a:t> </a:t>
            </a:r>
            <a:r>
              <a:rPr lang="en-US" dirty="0" err="1"/>
              <a:t>jasa</a:t>
            </a:r>
            <a:r>
              <a:rPr lang="en-US" dirty="0"/>
              <a:t> </a:t>
            </a:r>
            <a:r>
              <a:rPr lang="en-US" dirty="0" err="1"/>
              <a:t>telekomunikasi</a:t>
            </a:r>
            <a:r>
              <a:rPr lang="en-US" dirty="0"/>
              <a:t> . </a:t>
            </a:r>
            <a:endParaRPr lang="en-US" dirty="0" smtClean="0"/>
          </a:p>
          <a:p>
            <a:pPr lvl="1"/>
            <a:r>
              <a:rPr lang="en-US" dirty="0" err="1" smtClean="0"/>
              <a:t>Rangenya</a:t>
            </a:r>
            <a:r>
              <a:rPr lang="en-US" dirty="0" smtClean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mencapai</a:t>
            </a:r>
            <a:r>
              <a:rPr lang="en-US" dirty="0"/>
              <a:t> </a:t>
            </a:r>
            <a:r>
              <a:rPr lang="en-US" dirty="0" err="1"/>
              <a:t>antar</a:t>
            </a:r>
            <a:r>
              <a:rPr lang="en-US" dirty="0"/>
              <a:t> </a:t>
            </a:r>
            <a:r>
              <a:rPr lang="en-US" dirty="0" err="1"/>
              <a:t>benua</a:t>
            </a:r>
            <a:r>
              <a:rPr lang="en-US" dirty="0"/>
              <a:t>. 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4643228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Jaringan</a:t>
            </a:r>
            <a:r>
              <a:rPr lang="en-US" dirty="0" smtClean="0"/>
              <a:t> </a:t>
            </a:r>
            <a:r>
              <a:rPr lang="en-US" dirty="0" err="1" smtClean="0"/>
              <a:t>komputer</a:t>
            </a:r>
            <a:r>
              <a:rPr lang="en-US" dirty="0" smtClean="0"/>
              <a:t> </a:t>
            </a:r>
            <a:r>
              <a:rPr lang="en-US" dirty="0" err="1" smtClean="0"/>
              <a:t>menurut</a:t>
            </a:r>
            <a:r>
              <a:rPr lang="en-US" dirty="0" smtClean="0"/>
              <a:t> area </a:t>
            </a:r>
            <a:r>
              <a:rPr lang="en-US" dirty="0" err="1" smtClean="0"/>
              <a:t>cakupannya</a:t>
            </a:r>
            <a:r>
              <a:rPr lang="en-US" dirty="0" smtClean="0"/>
              <a:t> (2)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en-US" dirty="0"/>
              <a:t>Metropolitan Area Network (MAN), </a:t>
            </a:r>
            <a:r>
              <a:rPr lang="en-US" dirty="0" err="1"/>
              <a:t>sama</a:t>
            </a:r>
            <a:r>
              <a:rPr lang="en-US" dirty="0"/>
              <a:t> </a:t>
            </a:r>
            <a:r>
              <a:rPr lang="en-US" dirty="0" err="1"/>
              <a:t>seperti</a:t>
            </a:r>
            <a:r>
              <a:rPr lang="en-US" dirty="0"/>
              <a:t> LAN </a:t>
            </a:r>
            <a:r>
              <a:rPr lang="en-US" dirty="0" err="1"/>
              <a:t>tetapi</a:t>
            </a:r>
            <a:r>
              <a:rPr lang="en-US" dirty="0"/>
              <a:t> </a:t>
            </a:r>
            <a:r>
              <a:rPr lang="en-US" dirty="0" err="1"/>
              <a:t>lebih</a:t>
            </a:r>
            <a:r>
              <a:rPr lang="en-US" dirty="0"/>
              <a:t> </a:t>
            </a:r>
            <a:r>
              <a:rPr lang="en-US" dirty="0" err="1"/>
              <a:t>luas</a:t>
            </a:r>
            <a:r>
              <a:rPr lang="en-US" dirty="0"/>
              <a:t> </a:t>
            </a:r>
            <a:r>
              <a:rPr lang="en-US" dirty="0" err="1"/>
              <a:t>areanya</a:t>
            </a:r>
            <a:r>
              <a:rPr lang="en-US" dirty="0"/>
              <a:t> </a:t>
            </a:r>
            <a:r>
              <a:rPr lang="en-US" dirty="0" err="1"/>
              <a:t>semisal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satu</a:t>
            </a:r>
            <a:r>
              <a:rPr lang="en-US" dirty="0"/>
              <a:t> </a:t>
            </a:r>
            <a:r>
              <a:rPr lang="en-US" dirty="0" err="1"/>
              <a:t>kota</a:t>
            </a:r>
            <a:r>
              <a:rPr lang="en-US" dirty="0"/>
              <a:t>/</a:t>
            </a:r>
            <a:r>
              <a:rPr lang="en-US" dirty="0" err="1"/>
              <a:t>daerah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range </a:t>
            </a:r>
            <a:r>
              <a:rPr lang="en-US" dirty="0" err="1"/>
              <a:t>mencapai</a:t>
            </a:r>
            <a:r>
              <a:rPr lang="en-US" dirty="0"/>
              <a:t> 50 </a:t>
            </a:r>
            <a:r>
              <a:rPr lang="en-US" dirty="0" smtClean="0"/>
              <a:t>km</a:t>
            </a:r>
          </a:p>
          <a:p>
            <a:r>
              <a:rPr lang="en-US" dirty="0"/>
              <a:t>Internetwork (Internet), </a:t>
            </a:r>
            <a:r>
              <a:rPr lang="en-US" dirty="0" err="1"/>
              <a:t>yaitu</a:t>
            </a:r>
            <a:r>
              <a:rPr lang="en-US" dirty="0"/>
              <a:t> </a:t>
            </a:r>
            <a:r>
              <a:rPr lang="en-US" dirty="0" err="1"/>
              <a:t>jaringan</a:t>
            </a:r>
            <a:r>
              <a:rPr lang="en-US" dirty="0"/>
              <a:t> </a:t>
            </a:r>
            <a:r>
              <a:rPr lang="en-US" dirty="0" err="1"/>
              <a:t>komputer</a:t>
            </a:r>
            <a:r>
              <a:rPr lang="en-US" dirty="0"/>
              <a:t> yang </a:t>
            </a:r>
            <a:r>
              <a:rPr lang="en-US" dirty="0" err="1"/>
              <a:t>terdiri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seluruh</a:t>
            </a:r>
            <a:r>
              <a:rPr lang="en-US" dirty="0"/>
              <a:t> </a:t>
            </a:r>
            <a:r>
              <a:rPr lang="en-US" dirty="0" err="1"/>
              <a:t>komputer-komputer</a:t>
            </a:r>
            <a:r>
              <a:rPr lang="en-US" dirty="0"/>
              <a:t> di </a:t>
            </a:r>
            <a:r>
              <a:rPr lang="en-US" dirty="0" err="1"/>
              <a:t>seluruh</a:t>
            </a:r>
            <a:r>
              <a:rPr lang="en-US" dirty="0"/>
              <a:t> </a:t>
            </a:r>
            <a:r>
              <a:rPr lang="en-US" dirty="0" err="1"/>
              <a:t>dunia</a:t>
            </a:r>
            <a:r>
              <a:rPr lang="en-US" dirty="0"/>
              <a:t>. </a:t>
            </a:r>
            <a:endParaRPr lang="en-US" dirty="0" smtClean="0"/>
          </a:p>
          <a:p>
            <a:pPr lvl="1"/>
            <a:r>
              <a:rPr lang="en-US" dirty="0" err="1" smtClean="0"/>
              <a:t>Komputer-komputer</a:t>
            </a:r>
            <a:r>
              <a:rPr lang="en-US" dirty="0" smtClean="0"/>
              <a:t> </a:t>
            </a:r>
            <a:r>
              <a:rPr lang="en-US" dirty="0" err="1"/>
              <a:t>tersebut</a:t>
            </a:r>
            <a:r>
              <a:rPr lang="en-US" dirty="0"/>
              <a:t> </a:t>
            </a:r>
            <a:r>
              <a:rPr lang="en-US" dirty="0" err="1"/>
              <a:t>saling</a:t>
            </a:r>
            <a:r>
              <a:rPr lang="en-US" dirty="0"/>
              <a:t> </a:t>
            </a:r>
            <a:r>
              <a:rPr lang="en-US" dirty="0" err="1"/>
              <a:t>berhubungan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digunakan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sarana</a:t>
            </a:r>
            <a:r>
              <a:rPr lang="en-US" dirty="0"/>
              <a:t> </a:t>
            </a:r>
            <a:r>
              <a:rPr lang="en-US" dirty="0" err="1"/>
              <a:t>bertukar</a:t>
            </a:r>
            <a:r>
              <a:rPr lang="en-US" dirty="0"/>
              <a:t> </a:t>
            </a:r>
            <a:r>
              <a:rPr lang="en-US" dirty="0" err="1"/>
              <a:t>informasi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didukung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layanan</a:t>
            </a:r>
            <a:r>
              <a:rPr lang="en-US" dirty="0"/>
              <a:t> electronic mail, world wide web, file transfer protocol, chatting </a:t>
            </a:r>
            <a:r>
              <a:rPr lang="en-US" dirty="0" err="1"/>
              <a:t>dan</a:t>
            </a:r>
            <a:r>
              <a:rPr lang="en-US" dirty="0"/>
              <a:t> lain </a:t>
            </a:r>
            <a:r>
              <a:rPr lang="en-US" dirty="0" err="1"/>
              <a:t>sebagainya</a:t>
            </a:r>
            <a:r>
              <a:rPr lang="en-US" dirty="0" smtClean="0"/>
              <a:t>.</a:t>
            </a:r>
          </a:p>
          <a:p>
            <a:pPr marL="457200" lvl="1" indent="0">
              <a:buNone/>
            </a:pPr>
            <a:endParaRPr lang="en-AU" dirty="0"/>
          </a:p>
          <a:p>
            <a:pPr lvl="0"/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8938607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Model </a:t>
            </a:r>
            <a:r>
              <a:rPr lang="en-AU" dirty="0" err="1" smtClean="0"/>
              <a:t>konseptual</a:t>
            </a:r>
            <a:r>
              <a:rPr lang="en-AU" dirty="0" smtClean="0"/>
              <a:t> OSI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err="1" smtClean="0"/>
              <a:t>Awal</a:t>
            </a:r>
            <a:r>
              <a:rPr lang="en-US" dirty="0" smtClean="0"/>
              <a:t> </a:t>
            </a:r>
            <a:r>
              <a:rPr lang="en-US" dirty="0"/>
              <a:t>1980-an International Organization for Standardization (ISO), </a:t>
            </a:r>
            <a:r>
              <a:rPr lang="en-US" dirty="0" err="1"/>
              <a:t>suatu</a:t>
            </a:r>
            <a:r>
              <a:rPr lang="en-US" dirty="0"/>
              <a:t> </a:t>
            </a:r>
            <a:r>
              <a:rPr lang="en-US" dirty="0" err="1"/>
              <a:t>badan</a:t>
            </a:r>
            <a:r>
              <a:rPr lang="en-US" dirty="0"/>
              <a:t> </a:t>
            </a:r>
            <a:r>
              <a:rPr lang="en-US" dirty="0" err="1"/>
              <a:t>dunia</a:t>
            </a:r>
            <a:r>
              <a:rPr lang="en-US" dirty="0"/>
              <a:t> yang </a:t>
            </a:r>
            <a:r>
              <a:rPr lang="en-US" dirty="0" err="1"/>
              <a:t>mengatur</a:t>
            </a:r>
            <a:r>
              <a:rPr lang="en-US" dirty="0"/>
              <a:t> </a:t>
            </a:r>
            <a:r>
              <a:rPr lang="en-US" dirty="0" err="1"/>
              <a:t>standarisasi-standarisasi</a:t>
            </a:r>
            <a:r>
              <a:rPr lang="en-US" dirty="0"/>
              <a:t> </a:t>
            </a:r>
            <a:r>
              <a:rPr lang="en-US" dirty="0" err="1"/>
              <a:t>mengeluarkan</a:t>
            </a:r>
            <a:r>
              <a:rPr lang="en-US" dirty="0"/>
              <a:t> </a:t>
            </a:r>
            <a:r>
              <a:rPr lang="en-US" dirty="0" err="1"/>
              <a:t>sebuah</a:t>
            </a:r>
            <a:r>
              <a:rPr lang="en-US" dirty="0"/>
              <a:t> </a:t>
            </a:r>
            <a:r>
              <a:rPr lang="en-US" dirty="0" err="1"/>
              <a:t>konsep</a:t>
            </a:r>
            <a:r>
              <a:rPr lang="en-US" dirty="0"/>
              <a:t> Open System Interconnection (OSI) yang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i="1" dirty="0" err="1"/>
              <a:t>konseptual</a:t>
            </a:r>
            <a:r>
              <a:rPr lang="en-US" dirty="0"/>
              <a:t> </a:t>
            </a:r>
            <a:r>
              <a:rPr lang="en-US" dirty="0" err="1"/>
              <a:t>menjelaskan</a:t>
            </a:r>
            <a:r>
              <a:rPr lang="en-US" dirty="0"/>
              <a:t> </a:t>
            </a:r>
            <a:r>
              <a:rPr lang="en-US" dirty="0" err="1"/>
              <a:t>bagaimana</a:t>
            </a:r>
            <a:r>
              <a:rPr lang="en-US" dirty="0"/>
              <a:t> proses </a:t>
            </a:r>
            <a:r>
              <a:rPr lang="en-US" dirty="0" err="1"/>
              <a:t>komunikasi</a:t>
            </a:r>
            <a:r>
              <a:rPr lang="en-US" dirty="0"/>
              <a:t> data yang </a:t>
            </a:r>
            <a:r>
              <a:rPr lang="en-US" dirty="0" err="1"/>
              <a:t>terjadi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jaringan</a:t>
            </a:r>
            <a:r>
              <a:rPr lang="en-US" dirty="0"/>
              <a:t> </a:t>
            </a:r>
            <a:r>
              <a:rPr lang="en-US" dirty="0" err="1" smtClean="0"/>
              <a:t>komputer</a:t>
            </a:r>
            <a:r>
              <a:rPr lang="en-US" dirty="0" smtClean="0"/>
              <a:t>.</a:t>
            </a:r>
          </a:p>
          <a:p>
            <a:r>
              <a:rPr lang="en-US" dirty="0"/>
              <a:t>Model OSI </a:t>
            </a:r>
            <a:r>
              <a:rPr lang="en-US" dirty="0" err="1"/>
              <a:t>membagi</a:t>
            </a:r>
            <a:r>
              <a:rPr lang="en-US" dirty="0"/>
              <a:t> </a:t>
            </a:r>
            <a:r>
              <a:rPr lang="en-US" dirty="0" err="1"/>
              <a:t>kompleksitas</a:t>
            </a:r>
            <a:r>
              <a:rPr lang="en-US" dirty="0"/>
              <a:t> </a:t>
            </a:r>
            <a:r>
              <a:rPr lang="en-US" dirty="0" err="1"/>
              <a:t>komunikasi</a:t>
            </a:r>
            <a:r>
              <a:rPr lang="en-US" dirty="0"/>
              <a:t> data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asal</a:t>
            </a:r>
            <a:r>
              <a:rPr lang="en-US" dirty="0"/>
              <a:t>(source) </a:t>
            </a:r>
            <a:r>
              <a:rPr lang="en-US" dirty="0" err="1"/>
              <a:t>ke</a:t>
            </a:r>
            <a:r>
              <a:rPr lang="en-US" dirty="0"/>
              <a:t> </a:t>
            </a:r>
            <a:r>
              <a:rPr lang="en-US" dirty="0" err="1"/>
              <a:t>tujuan</a:t>
            </a:r>
            <a:r>
              <a:rPr lang="en-US" dirty="0"/>
              <a:t> (destination)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melalui</a:t>
            </a:r>
            <a:r>
              <a:rPr lang="en-US" dirty="0"/>
              <a:t> </a:t>
            </a:r>
            <a:r>
              <a:rPr lang="en-US" dirty="0" err="1"/>
              <a:t>lapisan-lapisan</a:t>
            </a:r>
            <a:r>
              <a:rPr lang="en-US" dirty="0"/>
              <a:t> (layer), </a:t>
            </a:r>
            <a:r>
              <a:rPr lang="en-US" dirty="0" err="1"/>
              <a:t>dimana</a:t>
            </a:r>
            <a:r>
              <a:rPr lang="en-US" dirty="0"/>
              <a:t> </a:t>
            </a:r>
            <a:r>
              <a:rPr lang="en-US" dirty="0" err="1"/>
              <a:t>setiap</a:t>
            </a:r>
            <a:r>
              <a:rPr lang="en-US" dirty="0"/>
              <a:t> </a:t>
            </a:r>
            <a:r>
              <a:rPr lang="en-US" dirty="0" err="1"/>
              <a:t>lapisan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jelas</a:t>
            </a:r>
            <a:r>
              <a:rPr lang="en-US" dirty="0"/>
              <a:t> </a:t>
            </a:r>
            <a:r>
              <a:rPr lang="en-US" dirty="0" err="1"/>
              <a:t>mempunyai</a:t>
            </a:r>
            <a:r>
              <a:rPr lang="en-US" dirty="0"/>
              <a:t> </a:t>
            </a:r>
            <a:r>
              <a:rPr lang="en-US" dirty="0" err="1"/>
              <a:t>fungsi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hubungan</a:t>
            </a:r>
            <a:r>
              <a:rPr lang="en-US" dirty="0"/>
              <a:t> yang </a:t>
            </a:r>
            <a:r>
              <a:rPr lang="en-US" dirty="0" err="1"/>
              <a:t>saling</a:t>
            </a:r>
            <a:r>
              <a:rPr lang="en-US" dirty="0"/>
              <a:t> </a:t>
            </a:r>
            <a:r>
              <a:rPr lang="en-US" dirty="0" err="1"/>
              <a:t>terkait</a:t>
            </a:r>
            <a:r>
              <a:rPr lang="en-US" dirty="0"/>
              <a:t>. </a:t>
            </a:r>
            <a:endParaRPr lang="en-US" dirty="0" smtClean="0"/>
          </a:p>
          <a:p>
            <a:r>
              <a:rPr lang="en-US" dirty="0" smtClean="0"/>
              <a:t>Model </a:t>
            </a:r>
            <a:r>
              <a:rPr lang="en-US" dirty="0"/>
              <a:t>OSI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terdiri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7 layer.</a:t>
            </a:r>
            <a:endParaRPr lang="en-AU" dirty="0"/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5915633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Model </a:t>
            </a:r>
            <a:r>
              <a:rPr lang="en-AU" dirty="0" err="1" smtClean="0"/>
              <a:t>riil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Dikenal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model TCP/IP (Transport Control Protocol / Internet Protocol) </a:t>
            </a:r>
            <a:r>
              <a:rPr lang="en-US" dirty="0"/>
              <a:t>yang </a:t>
            </a:r>
            <a:r>
              <a:rPr lang="en-US" dirty="0" err="1"/>
              <a:t>dikeluarkan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</a:t>
            </a:r>
            <a:r>
              <a:rPr lang="en-US" i="1" dirty="0"/>
              <a:t>Department of Defense (</a:t>
            </a:r>
            <a:r>
              <a:rPr lang="en-US" i="1" dirty="0" err="1"/>
              <a:t>DoD</a:t>
            </a:r>
            <a:r>
              <a:rPr lang="en-US" i="1" dirty="0"/>
              <a:t>)</a:t>
            </a:r>
            <a:r>
              <a:rPr lang="en-US" dirty="0"/>
              <a:t> </a:t>
            </a:r>
            <a:endParaRPr lang="en-US" dirty="0" smtClean="0"/>
          </a:p>
          <a:p>
            <a:r>
              <a:rPr lang="en-US" dirty="0" smtClean="0"/>
              <a:t>Model </a:t>
            </a:r>
            <a:r>
              <a:rPr lang="en-US" dirty="0" err="1" smtClean="0"/>
              <a:t>ini</a:t>
            </a:r>
            <a:r>
              <a:rPr lang="en-US" dirty="0" smtClean="0"/>
              <a:t> </a:t>
            </a:r>
            <a:r>
              <a:rPr lang="en-US" dirty="0" err="1" smtClean="0"/>
              <a:t>membagi</a:t>
            </a:r>
            <a:r>
              <a:rPr lang="en-US" dirty="0" smtClean="0"/>
              <a:t> </a:t>
            </a:r>
            <a:r>
              <a:rPr lang="en-US" dirty="0"/>
              <a:t>layer </a:t>
            </a:r>
            <a:r>
              <a:rPr lang="en-US" dirty="0" err="1"/>
              <a:t>komunikasi</a:t>
            </a:r>
            <a:r>
              <a:rPr lang="en-US" dirty="0"/>
              <a:t> </a:t>
            </a:r>
            <a:r>
              <a:rPr lang="en-US" dirty="0" err="1"/>
              <a:t>menjadi</a:t>
            </a:r>
            <a:r>
              <a:rPr lang="en-US" dirty="0"/>
              <a:t> 4 layer.</a:t>
            </a:r>
            <a:endParaRPr lang="en-AU" dirty="0"/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9371561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AU" dirty="0" err="1" smtClean="0"/>
              <a:t>Perbandingan</a:t>
            </a:r>
            <a:r>
              <a:rPr lang="en-AU" dirty="0" smtClean="0"/>
              <a:t> Model OSI </a:t>
            </a:r>
            <a:r>
              <a:rPr lang="en-AU" dirty="0" err="1" smtClean="0"/>
              <a:t>verseus</a:t>
            </a:r>
            <a:r>
              <a:rPr lang="en-AU" dirty="0" smtClean="0"/>
              <a:t> TCP/IP</a:t>
            </a:r>
            <a:endParaRPr lang="en-AU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AU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02298760"/>
              </p:ext>
            </p:extLst>
          </p:nvPr>
        </p:nvGraphicFramePr>
        <p:xfrm>
          <a:off x="2339752" y="1700808"/>
          <a:ext cx="4970289" cy="435833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" name="Bitmap Image" r:id="rId3" imgW="3172268" imgH="2781688" progId="Paint.Picture">
                  <p:embed/>
                </p:oleObj>
              </mc:Choice>
              <mc:Fallback>
                <p:oleObj name="Bitmap Image" r:id="rId3" imgW="3172268" imgH="2781688" progId="Paint.Picture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39752" y="1700808"/>
                        <a:ext cx="4970289" cy="4358331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839652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Model OSI (</a:t>
            </a:r>
            <a:r>
              <a:rPr lang="en-AU" dirty="0" err="1" smtClean="0"/>
              <a:t>Lapisan</a:t>
            </a:r>
            <a:r>
              <a:rPr lang="en-AU" dirty="0" smtClean="0"/>
              <a:t> </a:t>
            </a:r>
            <a:r>
              <a:rPr lang="en-AU" dirty="0" err="1" smtClean="0"/>
              <a:t>Fisik</a:t>
            </a:r>
            <a:r>
              <a:rPr lang="en-AU" dirty="0" smtClean="0"/>
              <a:t>)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GB" dirty="0" err="1"/>
              <a:t>Lapisan</a:t>
            </a:r>
            <a:r>
              <a:rPr lang="en-GB" dirty="0"/>
              <a:t> </a:t>
            </a:r>
            <a:r>
              <a:rPr lang="en-GB" dirty="0" err="1"/>
              <a:t>ini</a:t>
            </a:r>
            <a:r>
              <a:rPr lang="en-GB" dirty="0"/>
              <a:t> </a:t>
            </a:r>
            <a:r>
              <a:rPr lang="en-GB" dirty="0" err="1"/>
              <a:t>bertanggung</a:t>
            </a:r>
            <a:r>
              <a:rPr lang="en-GB" dirty="0"/>
              <a:t> </a:t>
            </a:r>
            <a:r>
              <a:rPr lang="en-GB" dirty="0" err="1"/>
              <a:t>jawab</a:t>
            </a:r>
            <a:r>
              <a:rPr lang="en-GB" dirty="0"/>
              <a:t> </a:t>
            </a:r>
            <a:r>
              <a:rPr lang="en-GB" dirty="0" err="1"/>
              <a:t>terhadap</a:t>
            </a:r>
            <a:r>
              <a:rPr lang="en-GB" dirty="0"/>
              <a:t> </a:t>
            </a:r>
            <a:r>
              <a:rPr lang="en-GB" dirty="0" err="1"/>
              <a:t>masalah</a:t>
            </a:r>
            <a:r>
              <a:rPr lang="en-GB" dirty="0"/>
              <a:t> </a:t>
            </a:r>
            <a:r>
              <a:rPr lang="en-GB" dirty="0" err="1"/>
              <a:t>pemindahan</a:t>
            </a:r>
            <a:r>
              <a:rPr lang="en-GB" dirty="0"/>
              <a:t> data </a:t>
            </a:r>
            <a:r>
              <a:rPr lang="en-GB" dirty="0" err="1"/>
              <a:t>dari</a:t>
            </a:r>
            <a:r>
              <a:rPr lang="en-GB" dirty="0"/>
              <a:t> hardware </a:t>
            </a:r>
            <a:r>
              <a:rPr lang="en-GB" dirty="0" err="1"/>
              <a:t>satu</a:t>
            </a:r>
            <a:r>
              <a:rPr lang="en-GB" dirty="0"/>
              <a:t> </a:t>
            </a:r>
            <a:r>
              <a:rPr lang="en-GB" dirty="0" err="1"/>
              <a:t>ke</a:t>
            </a:r>
            <a:r>
              <a:rPr lang="en-GB" dirty="0"/>
              <a:t> hardware lain. </a:t>
            </a:r>
            <a:endParaRPr lang="en-GB" dirty="0" smtClean="0"/>
          </a:p>
          <a:p>
            <a:r>
              <a:rPr lang="en-GB" dirty="0" err="1" smtClean="0"/>
              <a:t>Lapisan</a:t>
            </a:r>
            <a:r>
              <a:rPr lang="en-GB" dirty="0" smtClean="0"/>
              <a:t> </a:t>
            </a:r>
            <a:r>
              <a:rPr lang="en-GB" dirty="0" err="1"/>
              <a:t>ini</a:t>
            </a:r>
            <a:r>
              <a:rPr lang="en-GB" dirty="0"/>
              <a:t> </a:t>
            </a:r>
            <a:r>
              <a:rPr lang="en-GB" dirty="0" err="1"/>
              <a:t>mendefinisikan</a:t>
            </a:r>
            <a:r>
              <a:rPr lang="en-GB" dirty="0"/>
              <a:t> </a:t>
            </a:r>
            <a:r>
              <a:rPr lang="en-GB" dirty="0" err="1"/>
              <a:t>tentang</a:t>
            </a:r>
            <a:r>
              <a:rPr lang="en-GB" dirty="0"/>
              <a:t> media </a:t>
            </a:r>
            <a:r>
              <a:rPr lang="en-GB" dirty="0" err="1"/>
              <a:t>penghantar</a:t>
            </a:r>
            <a:r>
              <a:rPr lang="en-GB" dirty="0"/>
              <a:t>, </a:t>
            </a:r>
            <a:r>
              <a:rPr lang="en-GB" dirty="0" err="1"/>
              <a:t>jenis</a:t>
            </a:r>
            <a:r>
              <a:rPr lang="en-GB" dirty="0"/>
              <a:t> </a:t>
            </a:r>
            <a:r>
              <a:rPr lang="en-GB" dirty="0" err="1"/>
              <a:t>konektor</a:t>
            </a:r>
            <a:r>
              <a:rPr lang="en-GB" dirty="0"/>
              <a:t>, </a:t>
            </a:r>
            <a:r>
              <a:rPr lang="en-GB" dirty="0" err="1"/>
              <a:t>serta</a:t>
            </a:r>
            <a:r>
              <a:rPr lang="en-GB" dirty="0"/>
              <a:t> </a:t>
            </a:r>
            <a:r>
              <a:rPr lang="en-GB" dirty="0" err="1"/>
              <a:t>aturan</a:t>
            </a:r>
            <a:r>
              <a:rPr lang="en-GB" dirty="0"/>
              <a:t> </a:t>
            </a:r>
            <a:r>
              <a:rPr lang="en-GB" dirty="0" err="1"/>
              <a:t>pensinyalan</a:t>
            </a:r>
            <a:r>
              <a:rPr lang="en-GB" dirty="0" smtClean="0"/>
              <a:t>.</a:t>
            </a:r>
          </a:p>
          <a:p>
            <a:r>
              <a:rPr lang="en-US" dirty="0" err="1"/>
              <a:t>Lapisan</a:t>
            </a:r>
            <a:r>
              <a:rPr lang="en-US" dirty="0"/>
              <a:t> </a:t>
            </a:r>
            <a:r>
              <a:rPr lang="en-US" dirty="0" err="1"/>
              <a:t>fisik</a:t>
            </a:r>
            <a:r>
              <a:rPr lang="en-US" dirty="0"/>
              <a:t> </a:t>
            </a:r>
            <a:r>
              <a:rPr lang="en-US" dirty="0" err="1"/>
              <a:t>mengubah</a:t>
            </a:r>
            <a:r>
              <a:rPr lang="en-US" dirty="0"/>
              <a:t> data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lapisan</a:t>
            </a:r>
            <a:r>
              <a:rPr lang="en-US" dirty="0"/>
              <a:t> Data Link </a:t>
            </a:r>
            <a:r>
              <a:rPr lang="en-US" dirty="0" err="1"/>
              <a:t>menjadi</a:t>
            </a:r>
            <a:r>
              <a:rPr lang="en-US" dirty="0"/>
              <a:t> BITS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sering</a:t>
            </a:r>
            <a:r>
              <a:rPr lang="en-US" dirty="0"/>
              <a:t> </a:t>
            </a:r>
            <a:r>
              <a:rPr lang="en-US" dirty="0" err="1"/>
              <a:t>disebut</a:t>
            </a:r>
            <a:r>
              <a:rPr lang="en-US" dirty="0"/>
              <a:t> </a:t>
            </a:r>
            <a:r>
              <a:rPr lang="en-US" dirty="0" err="1"/>
              <a:t>sebagi</a:t>
            </a:r>
            <a:r>
              <a:rPr lang="en-US" dirty="0"/>
              <a:t> BITSTREAM. </a:t>
            </a:r>
            <a:endParaRPr lang="en-US" dirty="0" smtClean="0"/>
          </a:p>
          <a:p>
            <a:r>
              <a:rPr lang="en-US" dirty="0" err="1" smtClean="0"/>
              <a:t>Transmisi</a:t>
            </a:r>
            <a:r>
              <a:rPr lang="en-US" dirty="0" smtClean="0"/>
              <a:t> </a:t>
            </a:r>
            <a:r>
              <a:rPr lang="en-US" dirty="0"/>
              <a:t>bits </a:t>
            </a:r>
            <a:r>
              <a:rPr lang="en-US" dirty="0" err="1"/>
              <a:t>dilakukan</a:t>
            </a:r>
            <a:r>
              <a:rPr lang="en-US" dirty="0"/>
              <a:t> </a:t>
            </a:r>
            <a:r>
              <a:rPr lang="en-US" dirty="0" err="1"/>
              <a:t>melalui</a:t>
            </a:r>
            <a:r>
              <a:rPr lang="en-US" dirty="0"/>
              <a:t> media </a:t>
            </a:r>
            <a:r>
              <a:rPr lang="en-US" dirty="0" err="1"/>
              <a:t>kabel</a:t>
            </a:r>
            <a:r>
              <a:rPr lang="en-US" dirty="0"/>
              <a:t>, </a:t>
            </a:r>
            <a:r>
              <a:rPr lang="en-US" dirty="0" err="1"/>
              <a:t>sinar</a:t>
            </a:r>
            <a:r>
              <a:rPr lang="en-US" dirty="0"/>
              <a:t>, </a:t>
            </a:r>
            <a:r>
              <a:rPr lang="en-US" dirty="0" err="1"/>
              <a:t>udara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lainnya</a:t>
            </a:r>
            <a:r>
              <a:rPr lang="en-US" dirty="0"/>
              <a:t>, </a:t>
            </a:r>
            <a:r>
              <a:rPr lang="en-US" dirty="0" err="1"/>
              <a:t>tergantung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teknologi</a:t>
            </a:r>
            <a:r>
              <a:rPr lang="en-US" dirty="0"/>
              <a:t> yang </a:t>
            </a:r>
            <a:r>
              <a:rPr lang="en-US" dirty="0" err="1"/>
              <a:t>digunakan</a:t>
            </a:r>
            <a:r>
              <a:rPr lang="en-US" dirty="0"/>
              <a:t>.</a:t>
            </a:r>
            <a:endParaRPr lang="en-AU" dirty="0"/>
          </a:p>
          <a:p>
            <a:pPr lvl="1"/>
            <a:r>
              <a:rPr lang="en-US" dirty="0" err="1" smtClean="0"/>
              <a:t>teknologi</a:t>
            </a:r>
            <a:r>
              <a:rPr lang="en-US" dirty="0" smtClean="0"/>
              <a:t> </a:t>
            </a:r>
            <a:r>
              <a:rPr lang="en-US" dirty="0"/>
              <a:t>Ethernet </a:t>
            </a:r>
            <a:r>
              <a:rPr lang="en-US" dirty="0" err="1"/>
              <a:t>digunakan</a:t>
            </a:r>
            <a:r>
              <a:rPr lang="en-US" dirty="0"/>
              <a:t> media </a:t>
            </a:r>
            <a:r>
              <a:rPr lang="en-US" dirty="0" err="1"/>
              <a:t>kabel</a:t>
            </a:r>
            <a:r>
              <a:rPr lang="en-US" dirty="0"/>
              <a:t> UTP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bentuk</a:t>
            </a:r>
            <a:r>
              <a:rPr lang="en-US" dirty="0"/>
              <a:t> </a:t>
            </a:r>
            <a:r>
              <a:rPr lang="en-US" dirty="0" err="1"/>
              <a:t>sinyal</a:t>
            </a:r>
            <a:r>
              <a:rPr lang="en-US" dirty="0"/>
              <a:t> </a:t>
            </a:r>
            <a:r>
              <a:rPr lang="en-US" dirty="0" err="1"/>
              <a:t>berupa</a:t>
            </a:r>
            <a:r>
              <a:rPr lang="en-US" dirty="0"/>
              <a:t> </a:t>
            </a:r>
            <a:r>
              <a:rPr lang="en-US" dirty="0" err="1"/>
              <a:t>tegangan</a:t>
            </a:r>
            <a:r>
              <a:rPr lang="en-US" dirty="0"/>
              <a:t> </a:t>
            </a:r>
            <a:r>
              <a:rPr lang="en-US" dirty="0" err="1"/>
              <a:t>sedangkan</a:t>
            </a:r>
            <a:r>
              <a:rPr lang="en-US" dirty="0"/>
              <a:t> </a:t>
            </a:r>
            <a:r>
              <a:rPr lang="en-US" dirty="0" err="1"/>
              <a:t>konektornya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RJ-45. </a:t>
            </a:r>
            <a:endParaRPr lang="en-US" dirty="0" smtClean="0"/>
          </a:p>
          <a:p>
            <a:pPr lvl="1"/>
            <a:r>
              <a:rPr lang="en-US" dirty="0" err="1" smtClean="0"/>
              <a:t>teknologi</a:t>
            </a:r>
            <a:r>
              <a:rPr lang="en-US" dirty="0" smtClean="0"/>
              <a:t> Wireless </a:t>
            </a:r>
            <a:r>
              <a:rPr lang="en-US" dirty="0" err="1"/>
              <a:t>digunakan</a:t>
            </a:r>
            <a:r>
              <a:rPr lang="en-US" dirty="0"/>
              <a:t> media </a:t>
            </a:r>
            <a:r>
              <a:rPr lang="en-US" dirty="0" err="1"/>
              <a:t>gelombang</a:t>
            </a:r>
            <a:r>
              <a:rPr lang="en-US" dirty="0"/>
              <a:t> </a:t>
            </a:r>
            <a:r>
              <a:rPr lang="en-US" dirty="0" err="1"/>
              <a:t>elektromagnetik</a:t>
            </a:r>
            <a:r>
              <a:rPr lang="en-US" dirty="0"/>
              <a:t>, </a:t>
            </a:r>
            <a:endParaRPr lang="en-US" dirty="0" smtClean="0"/>
          </a:p>
          <a:p>
            <a:pPr lvl="1"/>
            <a:r>
              <a:rPr lang="en-US" dirty="0" err="1" smtClean="0"/>
              <a:t>teknologi</a:t>
            </a:r>
            <a:r>
              <a:rPr lang="en-US" dirty="0" smtClean="0"/>
              <a:t> </a:t>
            </a:r>
            <a:r>
              <a:rPr lang="en-US" dirty="0"/>
              <a:t>serial </a:t>
            </a:r>
            <a:r>
              <a:rPr lang="en-US" dirty="0" err="1"/>
              <a:t>digunakan</a:t>
            </a:r>
            <a:r>
              <a:rPr lang="en-US" dirty="0"/>
              <a:t> media </a:t>
            </a:r>
            <a:r>
              <a:rPr lang="en-US" dirty="0" err="1"/>
              <a:t>kabel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standar</a:t>
            </a:r>
            <a:r>
              <a:rPr lang="en-US" dirty="0"/>
              <a:t> EIA/TIA-232 </a:t>
            </a:r>
            <a:r>
              <a:rPr lang="en-US" dirty="0" err="1"/>
              <a:t>sinyanya</a:t>
            </a:r>
            <a:r>
              <a:rPr lang="en-US" dirty="0"/>
              <a:t> </a:t>
            </a:r>
            <a:r>
              <a:rPr lang="en-US" dirty="0" err="1"/>
              <a:t>berupa</a:t>
            </a:r>
            <a:r>
              <a:rPr lang="en-US" dirty="0"/>
              <a:t> </a:t>
            </a:r>
            <a:r>
              <a:rPr lang="en-US" dirty="0" err="1"/>
              <a:t>tegangan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range </a:t>
            </a:r>
            <a:r>
              <a:rPr lang="en-US" dirty="0" err="1"/>
              <a:t>antara</a:t>
            </a:r>
            <a:r>
              <a:rPr lang="en-US" dirty="0"/>
              <a:t> –12 s/d 12 </a:t>
            </a:r>
            <a:r>
              <a:rPr lang="en-US" dirty="0" smtClean="0"/>
              <a:t>volt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1734921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Proses </a:t>
            </a:r>
            <a:r>
              <a:rPr lang="en-US" dirty="0" err="1"/>
              <a:t>Pengiriman</a:t>
            </a:r>
            <a:r>
              <a:rPr lang="en-US" dirty="0"/>
              <a:t> Data </a:t>
            </a:r>
            <a:r>
              <a:rPr lang="en-US" dirty="0" err="1"/>
              <a:t>melalui</a:t>
            </a:r>
            <a:r>
              <a:rPr lang="en-US" dirty="0"/>
              <a:t> media </a:t>
            </a:r>
            <a:r>
              <a:rPr lang="en-US" dirty="0" err="1"/>
              <a:t>kabel</a:t>
            </a:r>
            <a:endParaRPr lang="en-AU" dirty="0"/>
          </a:p>
        </p:txBody>
      </p:sp>
      <p:sp>
        <p:nvSpPr>
          <p:cNvPr id="4" name="Rectangle 1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5" name="Group 1"/>
          <p:cNvGrpSpPr>
            <a:grpSpLocks/>
          </p:cNvGrpSpPr>
          <p:nvPr/>
        </p:nvGrpSpPr>
        <p:grpSpPr bwMode="auto">
          <a:xfrm>
            <a:off x="1329771" y="1642158"/>
            <a:ext cx="5690500" cy="3022823"/>
            <a:chOff x="2227" y="6593"/>
            <a:chExt cx="7350" cy="3467"/>
          </a:xfrm>
        </p:grpSpPr>
        <p:grpSp>
          <p:nvGrpSpPr>
            <p:cNvPr id="6" name="Group 10"/>
            <p:cNvGrpSpPr>
              <a:grpSpLocks/>
            </p:cNvGrpSpPr>
            <p:nvPr/>
          </p:nvGrpSpPr>
          <p:grpSpPr bwMode="auto">
            <a:xfrm>
              <a:off x="2919" y="6593"/>
              <a:ext cx="1658" cy="2460"/>
              <a:chOff x="2730" y="8490"/>
              <a:chExt cx="1658" cy="2460"/>
            </a:xfrm>
          </p:grpSpPr>
          <p:sp>
            <p:nvSpPr>
              <p:cNvPr id="15" name="Rectangle 14"/>
              <p:cNvSpPr>
                <a:spLocks noChangeArrowheads="1"/>
              </p:cNvSpPr>
              <p:nvPr/>
            </p:nvSpPr>
            <p:spPr bwMode="auto">
              <a:xfrm>
                <a:off x="2730" y="8490"/>
                <a:ext cx="1658" cy="246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600" b="1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  <a:cs typeface="Times New Roman" pitchFamily="18" charset="0"/>
                  </a:rPr>
                  <a:t>A</a:t>
                </a:r>
                <a:endParaRPr kumimoji="0" lang="en-US" sz="12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endParaRPr>
              </a:p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6" name="Rectangle 13"/>
              <p:cNvSpPr>
                <a:spLocks noChangeArrowheads="1"/>
              </p:cNvSpPr>
              <p:nvPr/>
            </p:nvSpPr>
            <p:spPr bwMode="auto">
              <a:xfrm>
                <a:off x="2925" y="9030"/>
                <a:ext cx="1320" cy="435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ea typeface="MS Mincho" pitchFamily="49" charset="-128"/>
                    <a:cs typeface="Arial" pitchFamily="34" charset="0"/>
                  </a:rPr>
                  <a:t>Layer 2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7" name="Rectangle 12"/>
              <p:cNvSpPr>
                <a:spLocks noChangeArrowheads="1"/>
              </p:cNvSpPr>
              <p:nvPr/>
            </p:nvSpPr>
            <p:spPr bwMode="auto">
              <a:xfrm>
                <a:off x="2917" y="10432"/>
                <a:ext cx="1320" cy="435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ea typeface="MS Mincho" pitchFamily="49" charset="-128"/>
                    <a:cs typeface="Arial" pitchFamily="34" charset="0"/>
                  </a:rPr>
                  <a:t>Layer 1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8" name="AutoShape 11"/>
              <p:cNvSpPr>
                <a:spLocks noChangeArrowheads="1"/>
              </p:cNvSpPr>
              <p:nvPr/>
            </p:nvSpPr>
            <p:spPr bwMode="auto">
              <a:xfrm>
                <a:off x="2940" y="9540"/>
                <a:ext cx="1245" cy="840"/>
              </a:xfrm>
              <a:prstGeom prst="upDownArrow">
                <a:avLst>
                  <a:gd name="adj1" fmla="val 50000"/>
                  <a:gd name="adj2" fmla="val 20000"/>
                </a:avLst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GB" sz="800" b="1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rPr>
                  <a:t>BYTE</a:t>
                </a:r>
              </a:p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GB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7" name="AutoShape 9"/>
            <p:cNvSpPr>
              <a:spLocks noChangeArrowheads="1"/>
            </p:cNvSpPr>
            <p:nvPr/>
          </p:nvSpPr>
          <p:spPr bwMode="auto">
            <a:xfrm>
              <a:off x="2227" y="9580"/>
              <a:ext cx="7350" cy="480"/>
            </a:xfrm>
            <a:prstGeom prst="leftRightArrow">
              <a:avLst>
                <a:gd name="adj1" fmla="val 62083"/>
                <a:gd name="adj2" fmla="val 113568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sz="10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rPr>
                <a:t>BIT = 101001111…</a:t>
              </a: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8" name="Group 4"/>
            <p:cNvGrpSpPr>
              <a:grpSpLocks/>
            </p:cNvGrpSpPr>
            <p:nvPr/>
          </p:nvGrpSpPr>
          <p:grpSpPr bwMode="auto">
            <a:xfrm>
              <a:off x="7029" y="6608"/>
              <a:ext cx="1658" cy="2460"/>
              <a:chOff x="2730" y="8490"/>
              <a:chExt cx="1658" cy="2460"/>
            </a:xfrm>
          </p:grpSpPr>
          <p:sp>
            <p:nvSpPr>
              <p:cNvPr id="11" name="Rectangle 8"/>
              <p:cNvSpPr>
                <a:spLocks noChangeArrowheads="1"/>
              </p:cNvSpPr>
              <p:nvPr/>
            </p:nvSpPr>
            <p:spPr bwMode="auto">
              <a:xfrm>
                <a:off x="2730" y="8490"/>
                <a:ext cx="1658" cy="246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600" b="1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  <a:cs typeface="Times New Roman" pitchFamily="18" charset="0"/>
                  </a:rPr>
                  <a:t>B</a:t>
                </a:r>
                <a:endParaRPr kumimoji="0" lang="en-US" sz="12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endParaRPr>
              </a:p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2" name="Rectangle 7"/>
              <p:cNvSpPr>
                <a:spLocks noChangeArrowheads="1"/>
              </p:cNvSpPr>
              <p:nvPr/>
            </p:nvSpPr>
            <p:spPr bwMode="auto">
              <a:xfrm>
                <a:off x="2925" y="9030"/>
                <a:ext cx="1320" cy="435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ea typeface="MS Mincho" pitchFamily="49" charset="-128"/>
                    <a:cs typeface="Arial" pitchFamily="34" charset="0"/>
                  </a:rPr>
                  <a:t>Layer 2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3" name="Rectangle 6"/>
              <p:cNvSpPr>
                <a:spLocks noChangeArrowheads="1"/>
              </p:cNvSpPr>
              <p:nvPr/>
            </p:nvSpPr>
            <p:spPr bwMode="auto">
              <a:xfrm>
                <a:off x="2917" y="10432"/>
                <a:ext cx="1320" cy="435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ea typeface="MS Mincho" pitchFamily="49" charset="-128"/>
                    <a:cs typeface="Arial" pitchFamily="34" charset="0"/>
                  </a:rPr>
                  <a:t>Layer 1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4" name="AutoShape 5"/>
              <p:cNvSpPr>
                <a:spLocks noChangeArrowheads="1"/>
              </p:cNvSpPr>
              <p:nvPr/>
            </p:nvSpPr>
            <p:spPr bwMode="auto">
              <a:xfrm>
                <a:off x="2940" y="9540"/>
                <a:ext cx="1245" cy="840"/>
              </a:xfrm>
              <a:prstGeom prst="upDownArrow">
                <a:avLst>
                  <a:gd name="adj1" fmla="val 50000"/>
                  <a:gd name="adj2" fmla="val 20000"/>
                </a:avLst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GB" sz="800" b="1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rPr>
                  <a:t>BYTE</a:t>
                </a:r>
              </a:p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GB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9" name="AutoShape 3"/>
            <p:cNvSpPr>
              <a:spLocks noChangeArrowheads="1"/>
            </p:cNvSpPr>
            <p:nvPr/>
          </p:nvSpPr>
          <p:spPr bwMode="auto">
            <a:xfrm>
              <a:off x="3669" y="9097"/>
              <a:ext cx="255" cy="450"/>
            </a:xfrm>
            <a:prstGeom prst="upDownArrow">
              <a:avLst>
                <a:gd name="adj1" fmla="val 50000"/>
                <a:gd name="adj2" fmla="val 35294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10" name="AutoShape 2"/>
            <p:cNvSpPr>
              <a:spLocks noChangeArrowheads="1"/>
            </p:cNvSpPr>
            <p:nvPr/>
          </p:nvSpPr>
          <p:spPr bwMode="auto">
            <a:xfrm>
              <a:off x="7794" y="9112"/>
              <a:ext cx="255" cy="450"/>
            </a:xfrm>
            <a:prstGeom prst="upDownArrow">
              <a:avLst>
                <a:gd name="adj1" fmla="val 50000"/>
                <a:gd name="adj2" fmla="val 35294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</p:grpSp>
      <p:sp>
        <p:nvSpPr>
          <p:cNvPr id="19" name="Rectangle 25"/>
          <p:cNvSpPr>
            <a:spLocks noChangeArrowheads="1"/>
          </p:cNvSpPr>
          <p:nvPr/>
        </p:nvSpPr>
        <p:spPr bwMode="auto">
          <a:xfrm rot="10800000" flipH="1" flipV="1">
            <a:off x="1108950" y="4786489"/>
            <a:ext cx="6919434" cy="15234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269790" tIns="4572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n-AU" sz="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en-US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Helvetica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Gambar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1. Proses </a:t>
            </a:r>
            <a:r>
              <a:rPr kumimoji="0" lang="en-US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Pengiriman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Data </a:t>
            </a:r>
            <a:r>
              <a:rPr kumimoji="0" lang="en-US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melalui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media </a:t>
            </a:r>
            <a:r>
              <a:rPr kumimoji="0" lang="en-US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kabel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, data yang </a:t>
            </a:r>
            <a:r>
              <a:rPr kumimoji="0" lang="en-US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dikirimkan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berupa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bit/</a:t>
            </a:r>
            <a:r>
              <a:rPr kumimoji="0" lang="en-US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bitstream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yang </a:t>
            </a:r>
            <a:r>
              <a:rPr kumimoji="0" lang="en-US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kemudian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diubah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menjadi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byte </a:t>
            </a:r>
            <a:r>
              <a:rPr kumimoji="0" lang="en-US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untuk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diserahkan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ke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layer 2</a:t>
            </a:r>
            <a:endParaRPr kumimoji="0" lang="en-US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Helvetica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31228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638</Words>
  <Application>Microsoft Office PowerPoint</Application>
  <PresentationFormat>On-screen Show (4:3)</PresentationFormat>
  <Paragraphs>68</Paragraphs>
  <Slides>12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4" baseType="lpstr">
      <vt:lpstr>Office Theme</vt:lpstr>
      <vt:lpstr>Paintbrush Picture</vt:lpstr>
      <vt:lpstr>Konsep Jaringan Komputer</vt:lpstr>
      <vt:lpstr>Apa itu jaringan komputer (computer network) ?</vt:lpstr>
      <vt:lpstr>Jaringan komputer menurut area cakupannya</vt:lpstr>
      <vt:lpstr>Jaringan komputer menurut area cakupannya (2)</vt:lpstr>
      <vt:lpstr>Model konseptual OSI</vt:lpstr>
      <vt:lpstr>Model riil</vt:lpstr>
      <vt:lpstr>Perbandingan Model OSI verseus TCP/IP</vt:lpstr>
      <vt:lpstr>Model OSI (Lapisan Fisik)</vt:lpstr>
      <vt:lpstr>Proses Pengiriman Data melalui media kabel</vt:lpstr>
      <vt:lpstr>Lapisan Data Link</vt:lpstr>
      <vt:lpstr>Lapisan Data Link</vt:lpstr>
      <vt:lpstr>Detail format dari FRAME pada Ethernet 802.3</vt:lpstr>
    </vt:vector>
  </TitlesOfParts>
  <Company>FAST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Konsep Jaringan Komputer</dc:title>
  <dc:creator>Ferry</dc:creator>
  <cp:lastModifiedBy>Ferry</cp:lastModifiedBy>
  <cp:revision>4</cp:revision>
  <dcterms:created xsi:type="dcterms:W3CDTF">2012-12-05T16:45:53Z</dcterms:created>
  <dcterms:modified xsi:type="dcterms:W3CDTF">2012-12-05T17:17:59Z</dcterms:modified>
</cp:coreProperties>
</file>