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570-6AC8-4F9B-8AAA-89F995693B09}" type="datetimeFigureOut">
              <a:rPr lang="en-AU" smtClean="0"/>
              <a:t>5/12/2012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10DA-89FD-47F5-A423-D204F2B2E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189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570-6AC8-4F9B-8AAA-89F995693B09}" type="datetimeFigureOut">
              <a:rPr lang="en-AU" smtClean="0"/>
              <a:t>5/12/2012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10DA-89FD-47F5-A423-D204F2B2E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072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570-6AC8-4F9B-8AAA-89F995693B09}" type="datetimeFigureOut">
              <a:rPr lang="en-AU" smtClean="0"/>
              <a:t>5/12/2012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10DA-89FD-47F5-A423-D204F2B2E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231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570-6AC8-4F9B-8AAA-89F995693B09}" type="datetimeFigureOut">
              <a:rPr lang="en-AU" smtClean="0"/>
              <a:t>5/12/2012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10DA-89FD-47F5-A423-D204F2B2E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741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570-6AC8-4F9B-8AAA-89F995693B09}" type="datetimeFigureOut">
              <a:rPr lang="en-AU" smtClean="0"/>
              <a:t>5/12/2012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10DA-89FD-47F5-A423-D204F2B2E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092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570-6AC8-4F9B-8AAA-89F995693B09}" type="datetimeFigureOut">
              <a:rPr lang="en-AU" smtClean="0"/>
              <a:t>5/12/2012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10DA-89FD-47F5-A423-D204F2B2E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363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570-6AC8-4F9B-8AAA-89F995693B09}" type="datetimeFigureOut">
              <a:rPr lang="en-AU" smtClean="0"/>
              <a:t>5/12/2012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10DA-89FD-47F5-A423-D204F2B2E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18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570-6AC8-4F9B-8AAA-89F995693B09}" type="datetimeFigureOut">
              <a:rPr lang="en-AU" smtClean="0"/>
              <a:t>5/12/2012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10DA-89FD-47F5-A423-D204F2B2E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0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570-6AC8-4F9B-8AAA-89F995693B09}" type="datetimeFigureOut">
              <a:rPr lang="en-AU" smtClean="0"/>
              <a:t>5/12/2012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10DA-89FD-47F5-A423-D204F2B2E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095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570-6AC8-4F9B-8AAA-89F995693B09}" type="datetimeFigureOut">
              <a:rPr lang="en-AU" smtClean="0"/>
              <a:t>5/12/2012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10DA-89FD-47F5-A423-D204F2B2E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67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570-6AC8-4F9B-8AAA-89F995693B09}" type="datetimeFigureOut">
              <a:rPr lang="en-AU" smtClean="0"/>
              <a:t>5/12/2012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10DA-89FD-47F5-A423-D204F2B2E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53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CB570-6AC8-4F9B-8AAA-89F995693B09}" type="datetimeFigureOut">
              <a:rPr lang="en-AU" smtClean="0"/>
              <a:t>5/12/2012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A10DA-89FD-47F5-A423-D204F2B2E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614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Konsep</a:t>
            </a:r>
            <a:r>
              <a:rPr lang="en-AU" dirty="0" smtClean="0"/>
              <a:t> </a:t>
            </a:r>
            <a:r>
              <a:rPr lang="en-AU" dirty="0" err="1" smtClean="0"/>
              <a:t>Jaringan</a:t>
            </a:r>
            <a:r>
              <a:rPr lang="en-AU" dirty="0" smtClean="0"/>
              <a:t> </a:t>
            </a:r>
            <a:r>
              <a:rPr lang="en-AU" dirty="0" err="1" smtClean="0"/>
              <a:t>Komputer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Model </a:t>
            </a:r>
            <a:r>
              <a:rPr lang="en-AU" dirty="0" err="1" smtClean="0"/>
              <a:t>dari</a:t>
            </a:r>
            <a:r>
              <a:rPr lang="en-AU" dirty="0" smtClean="0"/>
              <a:t> OSI (Open System Interconnection)</a:t>
            </a:r>
          </a:p>
        </p:txBody>
      </p:sp>
    </p:spTree>
    <p:extLst>
      <p:ext uri="{BB962C8B-B14F-4D97-AF65-F5344CB8AC3E}">
        <p14:creationId xmlns:p14="http://schemas.microsoft.com/office/powerpoint/2010/main" val="4227206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Lapisan</a:t>
            </a:r>
            <a:r>
              <a:rPr lang="en-AU" dirty="0" smtClean="0"/>
              <a:t> Data Link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Komunikasi</a:t>
            </a:r>
            <a:r>
              <a:rPr lang="en-US" dirty="0"/>
              <a:t> data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Data Link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Hardware Address. 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layer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addressing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pengalamatan</a:t>
            </a:r>
            <a:r>
              <a:rPr lang="en-US" dirty="0" smtClean="0"/>
              <a:t>.</a:t>
            </a:r>
          </a:p>
          <a:p>
            <a:r>
              <a:rPr lang="en-GB" dirty="0" err="1"/>
              <a:t>Komunikasi</a:t>
            </a:r>
            <a:r>
              <a:rPr lang="en-GB" dirty="0"/>
              <a:t> </a:t>
            </a:r>
            <a:r>
              <a:rPr lang="en-GB" dirty="0" err="1"/>
              <a:t>antar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simpul</a:t>
            </a:r>
            <a:r>
              <a:rPr lang="en-GB" dirty="0"/>
              <a:t> </a:t>
            </a:r>
            <a:r>
              <a:rPr lang="en-GB" dirty="0" err="1"/>
              <a:t>jaringan</a:t>
            </a:r>
            <a:r>
              <a:rPr lang="en-GB" dirty="0"/>
              <a:t> </a:t>
            </a:r>
            <a:r>
              <a:rPr lang="en-GB" dirty="0" err="1"/>
              <a:t>hanya</a:t>
            </a:r>
            <a:r>
              <a:rPr lang="en-GB" dirty="0"/>
              <a:t> </a:t>
            </a:r>
            <a:r>
              <a:rPr lang="en-GB" dirty="0" err="1"/>
              <a:t>mungkin</a:t>
            </a:r>
            <a:r>
              <a:rPr lang="en-GB" dirty="0"/>
              <a:t> </a:t>
            </a:r>
            <a:r>
              <a:rPr lang="en-GB" dirty="0" err="1"/>
              <a:t>terjadi</a:t>
            </a:r>
            <a:r>
              <a:rPr lang="en-GB" dirty="0"/>
              <a:t>, </a:t>
            </a:r>
            <a:r>
              <a:rPr lang="en-GB" dirty="0" err="1"/>
              <a:t>bila</a:t>
            </a:r>
            <a:r>
              <a:rPr lang="en-GB" dirty="0"/>
              <a:t> </a:t>
            </a:r>
            <a:r>
              <a:rPr lang="en-GB" dirty="0" err="1"/>
              <a:t>kedua</a:t>
            </a:r>
            <a:r>
              <a:rPr lang="en-GB" dirty="0"/>
              <a:t> </a:t>
            </a:r>
            <a:r>
              <a:rPr lang="en-GB" dirty="0" err="1"/>
              <a:t>belah</a:t>
            </a:r>
            <a:r>
              <a:rPr lang="en-GB" dirty="0"/>
              <a:t> </a:t>
            </a:r>
            <a:r>
              <a:rPr lang="en-GB" dirty="0" err="1"/>
              <a:t>pihak</a:t>
            </a:r>
            <a:r>
              <a:rPr lang="en-GB" dirty="0"/>
              <a:t> </a:t>
            </a:r>
            <a:r>
              <a:rPr lang="en-GB" dirty="0" err="1"/>
              <a:t>mengetahui</a:t>
            </a:r>
            <a:r>
              <a:rPr lang="en-GB" dirty="0"/>
              <a:t> </a:t>
            </a:r>
            <a:r>
              <a:rPr lang="en-GB" dirty="0" err="1"/>
              <a:t>identitas</a:t>
            </a:r>
            <a:r>
              <a:rPr lang="en-GB" dirty="0"/>
              <a:t> </a:t>
            </a:r>
            <a:r>
              <a:rPr lang="en-GB" dirty="0" err="1"/>
              <a:t>masing-masing</a:t>
            </a:r>
            <a:r>
              <a:rPr lang="en-GB" dirty="0"/>
              <a:t> </a:t>
            </a:r>
            <a:r>
              <a:rPr lang="en-GB" dirty="0" err="1"/>
              <a:t>melalui</a:t>
            </a:r>
            <a:r>
              <a:rPr lang="en-GB" dirty="0"/>
              <a:t> hardware address. </a:t>
            </a:r>
            <a:endParaRPr lang="en-GB" dirty="0" smtClean="0"/>
          </a:p>
          <a:p>
            <a:r>
              <a:rPr lang="en-GB" dirty="0" smtClean="0"/>
              <a:t>Hardware </a:t>
            </a:r>
            <a:r>
              <a:rPr lang="en-GB" dirty="0"/>
              <a:t>Address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disebut</a:t>
            </a:r>
            <a:r>
              <a:rPr lang="en-GB" dirty="0"/>
              <a:t> </a:t>
            </a:r>
            <a:r>
              <a:rPr lang="en-GB" dirty="0" err="1"/>
              <a:t>juga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physical address </a:t>
            </a:r>
            <a:r>
              <a:rPr lang="en-GB" dirty="0" err="1"/>
              <a:t>atau</a:t>
            </a:r>
            <a:r>
              <a:rPr lang="en-GB" dirty="0"/>
              <a:t> layer-2 address. </a:t>
            </a:r>
            <a:endParaRPr lang="en-GB" dirty="0" smtClean="0"/>
          </a:p>
          <a:p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/>
              <a:t>teknologi</a:t>
            </a:r>
            <a:r>
              <a:rPr lang="en-GB" dirty="0"/>
              <a:t> Ethernet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kenal</a:t>
            </a:r>
            <a:r>
              <a:rPr lang="en-GB" dirty="0"/>
              <a:t> physical address </a:t>
            </a:r>
            <a:r>
              <a:rPr lang="en-GB" dirty="0" err="1"/>
              <a:t>sebagai</a:t>
            </a:r>
            <a:r>
              <a:rPr lang="en-GB" dirty="0"/>
              <a:t> MAC Address</a:t>
            </a:r>
            <a:r>
              <a:rPr lang="en-GB" dirty="0" smtClean="0"/>
              <a:t>.</a:t>
            </a:r>
          </a:p>
          <a:p>
            <a:r>
              <a:rPr lang="en-US" dirty="0" err="1"/>
              <a:t>Protokol</a:t>
            </a:r>
            <a:r>
              <a:rPr lang="en-US" dirty="0"/>
              <a:t> Data-Link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. BUS </a:t>
            </a:r>
            <a:r>
              <a:rPr lang="en-US" dirty="0" err="1"/>
              <a:t>untuk</a:t>
            </a:r>
            <a:r>
              <a:rPr lang="en-US" dirty="0"/>
              <a:t> Ethernet, RING </a:t>
            </a:r>
            <a:r>
              <a:rPr lang="en-US" dirty="0" err="1"/>
              <a:t>untuk</a:t>
            </a:r>
            <a:r>
              <a:rPr lang="en-US" dirty="0"/>
              <a:t> Token-Ring </a:t>
            </a:r>
            <a:r>
              <a:rPr lang="en-US" dirty="0" err="1"/>
              <a:t>dan</a:t>
            </a:r>
            <a:r>
              <a:rPr lang="en-US" dirty="0"/>
              <a:t> FDDI, point-to-point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serial, </a:t>
            </a:r>
            <a:r>
              <a:rPr lang="en-US" dirty="0" err="1"/>
              <a:t>atau</a:t>
            </a:r>
            <a:r>
              <a:rPr lang="en-US" dirty="0"/>
              <a:t> point-to-multipoint </a:t>
            </a:r>
            <a:r>
              <a:rPr lang="en-US" dirty="0" err="1"/>
              <a:t>untuk</a:t>
            </a:r>
            <a:r>
              <a:rPr lang="en-US" dirty="0"/>
              <a:t> frame-relay </a:t>
            </a:r>
            <a:r>
              <a:rPr lang="en-US" dirty="0" err="1"/>
              <a:t>dan</a:t>
            </a:r>
            <a:r>
              <a:rPr lang="en-US" dirty="0"/>
              <a:t> ATM.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5607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Lapisan</a:t>
            </a:r>
            <a:r>
              <a:rPr lang="en-AU" dirty="0" smtClean="0"/>
              <a:t> Data Link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024336"/>
          </a:xfrm>
        </p:spPr>
        <p:txBody>
          <a:bodyPr>
            <a:normAutofit fontScale="77500" lnSpcReduction="20000"/>
          </a:bodyPr>
          <a:lstStyle/>
          <a:p>
            <a:r>
              <a:rPr lang="en-AU" dirty="0" err="1" smtClean="0"/>
              <a:t>Fungsi</a:t>
            </a:r>
            <a:r>
              <a:rPr lang="en-AU" dirty="0" smtClean="0"/>
              <a:t> </a:t>
            </a:r>
            <a:r>
              <a:rPr lang="en-AU" dirty="0" err="1" smtClean="0"/>
              <a:t>lapisan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adalah</a:t>
            </a:r>
            <a:r>
              <a:rPr lang="en-AU" dirty="0" smtClean="0"/>
              <a:t>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organisasi</a:t>
            </a:r>
            <a:r>
              <a:rPr lang="en-AU" dirty="0" smtClean="0"/>
              <a:t> / </a:t>
            </a:r>
            <a:r>
              <a:rPr lang="en-AU" dirty="0" err="1" smtClean="0"/>
              <a:t>pengelompokan</a:t>
            </a:r>
            <a:r>
              <a:rPr lang="en-AU" dirty="0" smtClean="0"/>
              <a:t> bit stream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dijadikan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FRAME.</a:t>
            </a:r>
          </a:p>
          <a:p>
            <a:r>
              <a:rPr lang="en-US" dirty="0"/>
              <a:t> </a:t>
            </a:r>
            <a:r>
              <a:rPr lang="en-US" dirty="0" smtClean="0"/>
              <a:t>Frame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Frame Header </a:t>
            </a:r>
            <a:r>
              <a:rPr lang="en-US" dirty="0" err="1"/>
              <a:t>dan</a:t>
            </a:r>
            <a:r>
              <a:rPr lang="en-US" dirty="0"/>
              <a:t> DATA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FCS (Frame Check Sequence)</a:t>
            </a:r>
            <a:endParaRPr lang="en-AU" dirty="0"/>
          </a:p>
          <a:p>
            <a:r>
              <a:rPr lang="en-US" dirty="0"/>
              <a:t>Frame Header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Data Link,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endParaRPr lang="en-AU" dirty="0"/>
          </a:p>
          <a:p>
            <a:pPr lvl="1"/>
            <a:r>
              <a:rPr lang="en-US" dirty="0"/>
              <a:t>Hardware Address </a:t>
            </a:r>
            <a:r>
              <a:rPr lang="en-US" dirty="0" err="1"/>
              <a:t>pengirim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penerima</a:t>
            </a:r>
            <a:endParaRPr lang="en-AU" dirty="0"/>
          </a:p>
          <a:p>
            <a:pPr lvl="1"/>
            <a:r>
              <a:rPr lang="en-US" dirty="0"/>
              <a:t>Flag  </a:t>
            </a:r>
            <a:r>
              <a:rPr lang="en-US" dirty="0" err="1"/>
              <a:t>dan</a:t>
            </a:r>
            <a:r>
              <a:rPr lang="en-US" dirty="0"/>
              <a:t> Control Bits</a:t>
            </a:r>
            <a:endParaRPr lang="en-AU" dirty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462441"/>
              </p:ext>
            </p:extLst>
          </p:nvPr>
        </p:nvGraphicFramePr>
        <p:xfrm>
          <a:off x="1835696" y="4869160"/>
          <a:ext cx="5000625" cy="29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0495"/>
                <a:gridCol w="2919095"/>
                <a:gridCol w="661035"/>
              </a:tblGrid>
              <a:tr h="294640">
                <a:tc>
                  <a:txBody>
                    <a:bodyPr/>
                    <a:lstStyle/>
                    <a:p>
                      <a:pPr marL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Frame Header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DATA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FCS</a:t>
                      </a:r>
                      <a:endParaRPr lang="en-A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67744" y="5674985"/>
            <a:ext cx="4464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Gambar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2. Format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Umum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dari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FRAME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199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Detail format </a:t>
            </a:r>
            <a:r>
              <a:rPr lang="en-US" b="1" dirty="0" err="1"/>
              <a:t>dari</a:t>
            </a:r>
            <a:r>
              <a:rPr lang="en-US" b="1" dirty="0"/>
              <a:t> FRAME </a:t>
            </a:r>
            <a:r>
              <a:rPr lang="en-US" b="1" dirty="0" err="1"/>
              <a:t>pada</a:t>
            </a:r>
            <a:r>
              <a:rPr lang="en-US" b="1" dirty="0"/>
              <a:t> Ethernet 802.3</a:t>
            </a:r>
            <a:endParaRPr lang="en-A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3"/>
            <a:ext cx="5502119" cy="288031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1560" y="5229200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MAC-Address (Media Access Control). MAC Address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48 bit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12 bit </a:t>
            </a:r>
            <a:r>
              <a:rPr lang="en-US" dirty="0" err="1"/>
              <a:t>Heksadesimal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6 bit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IEEE </a:t>
            </a:r>
            <a:r>
              <a:rPr lang="en-US" dirty="0" err="1"/>
              <a:t>dan</a:t>
            </a:r>
            <a:r>
              <a:rPr lang="en-US" dirty="0"/>
              <a:t> 6 bit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serial </a:t>
            </a:r>
            <a:r>
              <a:rPr lang="en-US" dirty="0" err="1"/>
              <a:t>peralatan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.</a:t>
            </a:r>
            <a:endParaRPr lang="en-A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730906"/>
              </p:ext>
            </p:extLst>
          </p:nvPr>
        </p:nvGraphicFramePr>
        <p:xfrm>
          <a:off x="1547664" y="4739106"/>
          <a:ext cx="3261995" cy="490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0680"/>
                <a:gridCol w="1631315"/>
              </a:tblGrid>
              <a:tr h="2425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Vendor #</a:t>
                      </a:r>
                      <a:endParaRPr lang="en-A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Serial #</a:t>
                      </a:r>
                      <a:endParaRPr lang="en-A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425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 bit HEX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 bit HEX</a:t>
                      </a:r>
                      <a:endParaRPr lang="en-A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3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/>
              <a:t>Apa</a:t>
            </a:r>
            <a:r>
              <a:rPr lang="en-US" b="1" i="1" dirty="0"/>
              <a:t> </a:t>
            </a:r>
            <a:r>
              <a:rPr lang="en-US" b="1" i="1" dirty="0" err="1"/>
              <a:t>itu</a:t>
            </a:r>
            <a:r>
              <a:rPr lang="en-US" b="1" i="1" dirty="0"/>
              <a:t> </a:t>
            </a:r>
            <a:r>
              <a:rPr lang="en-US" b="1" i="1" dirty="0" err="1"/>
              <a:t>jaringan</a:t>
            </a:r>
            <a:r>
              <a:rPr lang="en-US" b="1" i="1" dirty="0"/>
              <a:t> </a:t>
            </a:r>
            <a:r>
              <a:rPr lang="en-US" b="1" i="1" dirty="0" err="1"/>
              <a:t>komputer</a:t>
            </a:r>
            <a:r>
              <a:rPr lang="en-US" b="1" i="1" dirty="0"/>
              <a:t> (computer network) </a:t>
            </a:r>
            <a:r>
              <a:rPr lang="en-US" b="1" i="1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smtClean="0"/>
              <a:t>lain</a:t>
            </a:r>
          </a:p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Produktivitas</a:t>
            </a:r>
            <a:endParaRPr lang="en-US" dirty="0" smtClean="0"/>
          </a:p>
          <a:p>
            <a:pPr lvl="1"/>
            <a:r>
              <a:rPr lang="en-US" dirty="0" err="1" smtClean="0"/>
              <a:t>Efisiensi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301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smtClean="0"/>
              <a:t>area </a:t>
            </a:r>
            <a:r>
              <a:rPr lang="en-US" dirty="0" err="1" smtClean="0"/>
              <a:t>cakupannya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Local Area Network (LAN),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komputer-komputer</a:t>
            </a:r>
            <a:r>
              <a:rPr lang="en-US" dirty="0"/>
              <a:t>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area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Rangenya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kilometer</a:t>
            </a:r>
            <a:r>
              <a:rPr lang="en-US" dirty="0" smtClean="0"/>
              <a:t>.</a:t>
            </a:r>
          </a:p>
          <a:p>
            <a:r>
              <a:rPr lang="en-US" dirty="0"/>
              <a:t>Wide Area Network (WAN),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LAN-LAN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/area. </a:t>
            </a:r>
            <a:endParaRPr lang="en-US" dirty="0" smtClean="0"/>
          </a:p>
          <a:p>
            <a:pPr lvl="1"/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menyewa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telekomunikasi</a:t>
            </a:r>
            <a:r>
              <a:rPr lang="en-US" dirty="0"/>
              <a:t> . </a:t>
            </a:r>
            <a:endParaRPr lang="en-US" dirty="0" smtClean="0"/>
          </a:p>
          <a:p>
            <a:pPr lvl="1"/>
            <a:r>
              <a:rPr lang="en-US" dirty="0" err="1" smtClean="0"/>
              <a:t>Rangenya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benua</a:t>
            </a:r>
            <a:r>
              <a:rPr lang="en-US" dirty="0"/>
              <a:t>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432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area </a:t>
            </a:r>
            <a:r>
              <a:rPr lang="en-US" dirty="0" err="1" smtClean="0"/>
              <a:t>cakupannya</a:t>
            </a:r>
            <a:r>
              <a:rPr lang="en-US" dirty="0" smtClean="0"/>
              <a:t>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Metropolitan Area Network (MAN),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LAN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areanya</a:t>
            </a:r>
            <a:r>
              <a:rPr lang="en-US" dirty="0"/>
              <a:t> </a:t>
            </a:r>
            <a:r>
              <a:rPr lang="en-US" dirty="0" err="1"/>
              <a:t>semisal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/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range </a:t>
            </a:r>
            <a:r>
              <a:rPr lang="en-US" dirty="0" err="1"/>
              <a:t>mencapai</a:t>
            </a:r>
            <a:r>
              <a:rPr lang="en-US" dirty="0"/>
              <a:t> 50 </a:t>
            </a:r>
            <a:r>
              <a:rPr lang="en-US" dirty="0" smtClean="0"/>
              <a:t>km</a:t>
            </a:r>
          </a:p>
          <a:p>
            <a:r>
              <a:rPr lang="en-US" dirty="0"/>
              <a:t>Internetwork (Internet),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komputer-komputer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Komputer-komputer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electronic mail, world wide web, file transfer protocol, chatting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AU" dirty="0"/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386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 </a:t>
            </a:r>
            <a:r>
              <a:rPr lang="en-AU" dirty="0" err="1" smtClean="0"/>
              <a:t>konseptual</a:t>
            </a:r>
            <a:r>
              <a:rPr lang="en-AU" dirty="0" smtClean="0"/>
              <a:t> OSI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/>
              <a:t>1980-an International Organization for Standardization (ISO),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standarisasi-standarisasi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Open System Interconnection (OSI)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i="1" dirty="0" err="1"/>
              <a:t>konseptual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proses </a:t>
            </a:r>
            <a:r>
              <a:rPr lang="en-US" dirty="0" err="1"/>
              <a:t>komunikasi</a:t>
            </a:r>
            <a:r>
              <a:rPr lang="en-US" dirty="0"/>
              <a:t> data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r>
              <a:rPr lang="en-US" dirty="0"/>
              <a:t>Model OSI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(source)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(destination)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lapisan-lapisan</a:t>
            </a:r>
            <a:r>
              <a:rPr lang="en-US" dirty="0"/>
              <a:t> (layer),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/>
              <a:t>OSI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7 layer.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156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 </a:t>
            </a:r>
            <a:r>
              <a:rPr lang="en-AU" dirty="0" err="1" smtClean="0"/>
              <a:t>riil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model TCP/IP (Transport Control Protocol / Internet Protocol) </a:t>
            </a:r>
            <a:r>
              <a:rPr lang="en-US" dirty="0"/>
              <a:t>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Department of Defense (</a:t>
            </a:r>
            <a:r>
              <a:rPr lang="en-US" i="1" dirty="0" err="1"/>
              <a:t>DoD</a:t>
            </a:r>
            <a:r>
              <a:rPr lang="en-US" i="1" dirty="0"/>
              <a:t>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/>
              <a:t>layer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4 layer.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715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Perbandingan</a:t>
            </a:r>
            <a:r>
              <a:rPr lang="en-AU" dirty="0" smtClean="0"/>
              <a:t> Model OSI </a:t>
            </a:r>
            <a:r>
              <a:rPr lang="en-AU" dirty="0" err="1" smtClean="0"/>
              <a:t>verseus</a:t>
            </a:r>
            <a:r>
              <a:rPr lang="en-AU" dirty="0" smtClean="0"/>
              <a:t> TCP/IP</a:t>
            </a:r>
            <a:endParaRPr lang="en-A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298760"/>
              </p:ext>
            </p:extLst>
          </p:nvPr>
        </p:nvGraphicFramePr>
        <p:xfrm>
          <a:off x="2339752" y="1700808"/>
          <a:ext cx="4970289" cy="4358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3" imgW="3172268" imgH="2781688" progId="Paint.Picture">
                  <p:embed/>
                </p:oleObj>
              </mc:Choice>
              <mc:Fallback>
                <p:oleObj name="Bitmap Image" r:id="rId3" imgW="3172268" imgH="2781688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700808"/>
                        <a:ext cx="4970289" cy="43583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3965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 OSI (</a:t>
            </a:r>
            <a:r>
              <a:rPr lang="en-AU" dirty="0" err="1" smtClean="0"/>
              <a:t>Lapisan</a:t>
            </a:r>
            <a:r>
              <a:rPr lang="en-AU" dirty="0" smtClean="0"/>
              <a:t> </a:t>
            </a:r>
            <a:r>
              <a:rPr lang="en-AU" dirty="0" err="1" smtClean="0"/>
              <a:t>Fisik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/>
              <a:t>Lapisan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bertanggung</a:t>
            </a:r>
            <a:r>
              <a:rPr lang="en-GB" dirty="0"/>
              <a:t> </a:t>
            </a:r>
            <a:r>
              <a:rPr lang="en-GB" dirty="0" err="1"/>
              <a:t>jawab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pemindahan</a:t>
            </a:r>
            <a:r>
              <a:rPr lang="en-GB" dirty="0"/>
              <a:t> data </a:t>
            </a:r>
            <a:r>
              <a:rPr lang="en-GB" dirty="0" err="1"/>
              <a:t>dari</a:t>
            </a:r>
            <a:r>
              <a:rPr lang="en-GB" dirty="0"/>
              <a:t> hardware </a:t>
            </a:r>
            <a:r>
              <a:rPr lang="en-GB" dirty="0" err="1"/>
              <a:t>satu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hardware lain. </a:t>
            </a:r>
            <a:endParaRPr lang="en-GB" dirty="0" smtClean="0"/>
          </a:p>
          <a:p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mendefinisikan</a:t>
            </a:r>
            <a:r>
              <a:rPr lang="en-GB" dirty="0"/>
              <a:t> </a:t>
            </a:r>
            <a:r>
              <a:rPr lang="en-GB" dirty="0" err="1"/>
              <a:t>tentang</a:t>
            </a:r>
            <a:r>
              <a:rPr lang="en-GB" dirty="0"/>
              <a:t> media </a:t>
            </a:r>
            <a:r>
              <a:rPr lang="en-GB" dirty="0" err="1"/>
              <a:t>penghantar</a:t>
            </a:r>
            <a:r>
              <a:rPr lang="en-GB" dirty="0"/>
              <a:t>, </a:t>
            </a:r>
            <a:r>
              <a:rPr lang="en-GB" dirty="0" err="1"/>
              <a:t>jenis</a:t>
            </a:r>
            <a:r>
              <a:rPr lang="en-GB" dirty="0"/>
              <a:t> </a:t>
            </a:r>
            <a:r>
              <a:rPr lang="en-GB" dirty="0" err="1"/>
              <a:t>konektor</a:t>
            </a:r>
            <a:r>
              <a:rPr lang="en-GB" dirty="0"/>
              <a:t>, </a:t>
            </a:r>
            <a:r>
              <a:rPr lang="en-GB" dirty="0" err="1"/>
              <a:t>serta</a:t>
            </a:r>
            <a:r>
              <a:rPr lang="en-GB" dirty="0"/>
              <a:t> </a:t>
            </a:r>
            <a:r>
              <a:rPr lang="en-GB" dirty="0" err="1"/>
              <a:t>aturan</a:t>
            </a:r>
            <a:r>
              <a:rPr lang="en-GB" dirty="0"/>
              <a:t> </a:t>
            </a:r>
            <a:r>
              <a:rPr lang="en-GB" dirty="0" err="1"/>
              <a:t>pensinyalan</a:t>
            </a:r>
            <a:r>
              <a:rPr lang="en-GB" dirty="0" smtClean="0"/>
              <a:t>.</a:t>
            </a:r>
          </a:p>
          <a:p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Data Link </a:t>
            </a:r>
            <a:r>
              <a:rPr lang="en-US" dirty="0" err="1"/>
              <a:t>menjadi</a:t>
            </a:r>
            <a:r>
              <a:rPr lang="en-US" dirty="0"/>
              <a:t> BITS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sebagi</a:t>
            </a:r>
            <a:r>
              <a:rPr lang="en-US" dirty="0"/>
              <a:t> BITSTREAM. </a:t>
            </a:r>
            <a:endParaRPr lang="en-US" dirty="0" smtClean="0"/>
          </a:p>
          <a:p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/>
              <a:t>bits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kabel</a:t>
            </a:r>
            <a:r>
              <a:rPr lang="en-US" dirty="0"/>
              <a:t>, </a:t>
            </a:r>
            <a:r>
              <a:rPr lang="en-US" dirty="0" err="1"/>
              <a:t>sinar</a:t>
            </a:r>
            <a:r>
              <a:rPr lang="en-US" dirty="0"/>
              <a:t>,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.</a:t>
            </a:r>
            <a:endParaRPr lang="en-AU" dirty="0"/>
          </a:p>
          <a:p>
            <a:pPr lvl="1"/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/>
              <a:t>Ethernet </a:t>
            </a:r>
            <a:r>
              <a:rPr lang="en-US" dirty="0" err="1"/>
              <a:t>digunakan</a:t>
            </a:r>
            <a:r>
              <a:rPr lang="en-US" dirty="0"/>
              <a:t> media </a:t>
            </a:r>
            <a:r>
              <a:rPr lang="en-US" dirty="0" err="1"/>
              <a:t>kabel</a:t>
            </a:r>
            <a:r>
              <a:rPr lang="en-US" dirty="0"/>
              <a:t> UTP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konektornya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RJ-45. </a:t>
            </a:r>
            <a:endParaRPr lang="en-US" dirty="0" smtClean="0"/>
          </a:p>
          <a:p>
            <a:pPr lvl="1"/>
            <a:r>
              <a:rPr lang="en-US" dirty="0" err="1" smtClean="0"/>
              <a:t>teknologi</a:t>
            </a:r>
            <a:r>
              <a:rPr lang="en-US" dirty="0" smtClean="0"/>
              <a:t> Wireless </a:t>
            </a:r>
            <a:r>
              <a:rPr lang="en-US" dirty="0" err="1"/>
              <a:t>digunakan</a:t>
            </a:r>
            <a:r>
              <a:rPr lang="en-US" dirty="0"/>
              <a:t> media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elektromagnetik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/>
              <a:t>serial </a:t>
            </a:r>
            <a:r>
              <a:rPr lang="en-US" dirty="0" err="1"/>
              <a:t>digunakan</a:t>
            </a:r>
            <a:r>
              <a:rPr lang="en-US" dirty="0"/>
              <a:t> media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EIA/TIA-232 </a:t>
            </a:r>
            <a:r>
              <a:rPr lang="en-US" dirty="0" err="1"/>
              <a:t>sinyanya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range </a:t>
            </a:r>
            <a:r>
              <a:rPr lang="en-US" dirty="0" err="1"/>
              <a:t>antara</a:t>
            </a:r>
            <a:r>
              <a:rPr lang="en-US" dirty="0"/>
              <a:t> –12 s/d 12 </a:t>
            </a:r>
            <a:r>
              <a:rPr lang="en-US" dirty="0" smtClean="0"/>
              <a:t>volt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349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Proses </a:t>
            </a:r>
            <a:r>
              <a:rPr lang="en-US" dirty="0" err="1"/>
              <a:t>Pengiriman</a:t>
            </a:r>
            <a:r>
              <a:rPr lang="en-US" dirty="0"/>
              <a:t> Data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kabel</a:t>
            </a:r>
            <a:endParaRPr lang="en-AU" dirty="0"/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329771" y="1642158"/>
            <a:ext cx="5690500" cy="3022823"/>
            <a:chOff x="2227" y="6593"/>
            <a:chExt cx="7350" cy="3467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919" y="6593"/>
              <a:ext cx="1658" cy="2460"/>
              <a:chOff x="2730" y="8490"/>
              <a:chExt cx="1658" cy="2460"/>
            </a:xfrm>
          </p:grpSpPr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2730" y="8490"/>
                <a:ext cx="1658" cy="24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2925" y="9030"/>
                <a:ext cx="1320" cy="4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MS Mincho" pitchFamily="49" charset="-128"/>
                    <a:cs typeface="Arial" pitchFamily="34" charset="0"/>
                  </a:rPr>
                  <a:t>Layer 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2917" y="10432"/>
                <a:ext cx="1320" cy="4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MS Mincho" pitchFamily="49" charset="-128"/>
                    <a:cs typeface="Arial" pitchFamily="34" charset="0"/>
                  </a:rPr>
                  <a:t>Layer 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AutoShape 11"/>
              <p:cNvSpPr>
                <a:spLocks noChangeArrowheads="1"/>
              </p:cNvSpPr>
              <p:nvPr/>
            </p:nvSpPr>
            <p:spPr bwMode="auto">
              <a:xfrm>
                <a:off x="2940" y="9540"/>
                <a:ext cx="1245" cy="840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BYTE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2227" y="9580"/>
              <a:ext cx="7350" cy="480"/>
            </a:xfrm>
            <a:prstGeom prst="leftRightArrow">
              <a:avLst>
                <a:gd name="adj1" fmla="val 62083"/>
                <a:gd name="adj2" fmla="val 11356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BIT = 101001111…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7029" y="6608"/>
              <a:ext cx="1658" cy="2460"/>
              <a:chOff x="2730" y="8490"/>
              <a:chExt cx="1658" cy="2460"/>
            </a:xfrm>
          </p:grpSpPr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2730" y="8490"/>
                <a:ext cx="1658" cy="24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2925" y="9030"/>
                <a:ext cx="1320" cy="4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MS Mincho" pitchFamily="49" charset="-128"/>
                    <a:cs typeface="Arial" pitchFamily="34" charset="0"/>
                  </a:rPr>
                  <a:t>Layer 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2917" y="10432"/>
                <a:ext cx="1320" cy="4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MS Mincho" pitchFamily="49" charset="-128"/>
                    <a:cs typeface="Arial" pitchFamily="34" charset="0"/>
                  </a:rPr>
                  <a:t>Layer 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utoShape 5"/>
              <p:cNvSpPr>
                <a:spLocks noChangeArrowheads="1"/>
              </p:cNvSpPr>
              <p:nvPr/>
            </p:nvSpPr>
            <p:spPr bwMode="auto">
              <a:xfrm>
                <a:off x="2940" y="9540"/>
                <a:ext cx="1245" cy="840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BYTE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3669" y="9097"/>
              <a:ext cx="255" cy="450"/>
            </a:xfrm>
            <a:prstGeom prst="upDownArrow">
              <a:avLst>
                <a:gd name="adj1" fmla="val 50000"/>
                <a:gd name="adj2" fmla="val 3529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7794" y="9112"/>
              <a:ext cx="255" cy="450"/>
            </a:xfrm>
            <a:prstGeom prst="upDownArrow">
              <a:avLst>
                <a:gd name="adj1" fmla="val 50000"/>
                <a:gd name="adj2" fmla="val 3529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9" name="Rectangle 25"/>
          <p:cNvSpPr>
            <a:spLocks noChangeArrowheads="1"/>
          </p:cNvSpPr>
          <p:nvPr/>
        </p:nvSpPr>
        <p:spPr bwMode="auto">
          <a:xfrm rot="10800000" flipH="1" flipV="1">
            <a:off x="1108950" y="4786489"/>
            <a:ext cx="6919434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979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A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Gambar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1. Proses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Pengiriman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Data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melalui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media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kabel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data yang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dikirimkan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berupa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bit/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bitstream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yang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diubah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menjadi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byte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untuk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diserahkan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layer 2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22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638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Paintbrush Picture</vt:lpstr>
      <vt:lpstr>Konsep Jaringan Komputer</vt:lpstr>
      <vt:lpstr>Apa itu jaringan komputer (computer network) ?</vt:lpstr>
      <vt:lpstr>Jaringan komputer menurut area cakupannya</vt:lpstr>
      <vt:lpstr>Jaringan komputer menurut area cakupannya (2)</vt:lpstr>
      <vt:lpstr>Model konseptual OSI</vt:lpstr>
      <vt:lpstr>Model riil</vt:lpstr>
      <vt:lpstr>Perbandingan Model OSI verseus TCP/IP</vt:lpstr>
      <vt:lpstr>Model OSI (Lapisan Fisik)</vt:lpstr>
      <vt:lpstr>Proses Pengiriman Data melalui media kabel</vt:lpstr>
      <vt:lpstr>Lapisan Data Link</vt:lpstr>
      <vt:lpstr>Lapisan Data Link</vt:lpstr>
      <vt:lpstr>Detail format dari FRAME pada Ethernet 802.3</vt:lpstr>
    </vt:vector>
  </TitlesOfParts>
  <Company>FAST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Jaringan Komputer</dc:title>
  <dc:creator>Ferry</dc:creator>
  <cp:lastModifiedBy>Ferry</cp:lastModifiedBy>
  <cp:revision>4</cp:revision>
  <dcterms:created xsi:type="dcterms:W3CDTF">2012-12-05T16:45:53Z</dcterms:created>
  <dcterms:modified xsi:type="dcterms:W3CDTF">2012-12-05T17:17:59Z</dcterms:modified>
</cp:coreProperties>
</file>